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75" r:id="rId5"/>
    <p:sldMasterId id="2147484837" r:id="rId6"/>
  </p:sldMasterIdLst>
  <p:notesMasterIdLst>
    <p:notesMasterId r:id="rId41"/>
  </p:notesMasterIdLst>
  <p:handoutMasterIdLst>
    <p:handoutMasterId r:id="rId42"/>
  </p:handoutMasterIdLst>
  <p:sldIdLst>
    <p:sldId id="1448942954" r:id="rId7"/>
    <p:sldId id="257" r:id="rId8"/>
    <p:sldId id="258" r:id="rId9"/>
    <p:sldId id="259" r:id="rId10"/>
    <p:sldId id="1448942955" r:id="rId11"/>
    <p:sldId id="1448942956" r:id="rId12"/>
    <p:sldId id="260" r:id="rId13"/>
    <p:sldId id="280" r:id="rId14"/>
    <p:sldId id="282" r:id="rId15"/>
    <p:sldId id="281" r:id="rId16"/>
    <p:sldId id="1448942957" r:id="rId17"/>
    <p:sldId id="1448942962" r:id="rId18"/>
    <p:sldId id="264" r:id="rId19"/>
    <p:sldId id="265" r:id="rId20"/>
    <p:sldId id="266" r:id="rId21"/>
    <p:sldId id="267" r:id="rId22"/>
    <p:sldId id="268" r:id="rId23"/>
    <p:sldId id="269" r:id="rId24"/>
    <p:sldId id="1448942958" r:id="rId25"/>
    <p:sldId id="271" r:id="rId26"/>
    <p:sldId id="272" r:id="rId27"/>
    <p:sldId id="274" r:id="rId28"/>
    <p:sldId id="275" r:id="rId29"/>
    <p:sldId id="273" r:id="rId30"/>
    <p:sldId id="1448942959" r:id="rId31"/>
    <p:sldId id="1448942961" r:id="rId32"/>
    <p:sldId id="284" r:id="rId33"/>
    <p:sldId id="1448942960" r:id="rId34"/>
    <p:sldId id="276" r:id="rId35"/>
    <p:sldId id="278" r:id="rId36"/>
    <p:sldId id="283" r:id="rId37"/>
    <p:sldId id="289" r:id="rId38"/>
    <p:sldId id="288" r:id="rId39"/>
    <p:sldId id="277" r:id="rId40"/>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8616D459-25C9-41BE-A675-B213035DE140}">
          <p14:sldIdLst/>
        </p14:section>
        <p14:section name="White" id="{A073DAE3-B461-442F-A3D3-6642BD875E45}">
          <p14:sldIdLst>
            <p14:sldId id="1448942954"/>
            <p14:sldId id="257"/>
            <p14:sldId id="258"/>
            <p14:sldId id="259"/>
            <p14:sldId id="1448942955"/>
            <p14:sldId id="1448942956"/>
            <p14:sldId id="260"/>
            <p14:sldId id="280"/>
            <p14:sldId id="282"/>
            <p14:sldId id="281"/>
            <p14:sldId id="1448942957"/>
            <p14:sldId id="1448942962"/>
            <p14:sldId id="264"/>
            <p14:sldId id="265"/>
            <p14:sldId id="266"/>
            <p14:sldId id="267"/>
            <p14:sldId id="268"/>
            <p14:sldId id="269"/>
            <p14:sldId id="1448942958"/>
            <p14:sldId id="271"/>
            <p14:sldId id="272"/>
            <p14:sldId id="274"/>
            <p14:sldId id="275"/>
            <p14:sldId id="273"/>
            <p14:sldId id="1448942959"/>
            <p14:sldId id="1448942961"/>
            <p14:sldId id="284"/>
            <p14:sldId id="1448942960"/>
            <p14:sldId id="276"/>
            <p14:sldId id="278"/>
            <p14:sldId id="283"/>
            <p14:sldId id="289"/>
            <p14:sldId id="288"/>
            <p14:sldId id="277"/>
          </p14:sldIdLst>
        </p14:section>
        <p14:section name="Black" id="{CC80F8C8-EE4D-4D76-85E3-9D04C9AF18F9}">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13501"/>
    <a:srgbClr val="A92E01"/>
    <a:srgbClr val="0221FF"/>
    <a:srgbClr val="30E5D1"/>
    <a:srgbClr val="1B2FFA"/>
    <a:srgbClr val="FFFFFF"/>
    <a:srgbClr val="30E5D0"/>
    <a:srgbClr val="000000"/>
    <a:srgbClr val="0078D4"/>
    <a:srgbClr val="50E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49"/>
    <p:restoredTop sz="94728"/>
  </p:normalViewPr>
  <p:slideViewPr>
    <p:cSldViewPr snapToGrid="0">
      <p:cViewPr varScale="1">
        <p:scale>
          <a:sx n="123" d="100"/>
          <a:sy n="123" d="100"/>
        </p:scale>
        <p:origin x="63" y="162"/>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commentAuthors" Target="commentAuthors.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3/24/2023 8:23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png>
</file>

<file path=ppt/media/image12.jpg>
</file>

<file path=ppt/media/image13.jpg>
</file>

<file path=ppt/media/image3.jpeg>
</file>

<file path=ppt/media/image5.jp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3/24/2023 8:22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30E5D0"/>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9" name="Picture 8" descr="A mom with laptop sitting with her daughter who is reading a book.">
            <a:extLst>
              <a:ext uri="{FF2B5EF4-FFF2-40B4-BE49-F238E27FC236}">
                <a16:creationId xmlns:a16="http://schemas.microsoft.com/office/drawing/2014/main" id="{88A9D31F-A088-43D3-9BDF-B939FBA95546}"/>
              </a:ext>
            </a:extLst>
          </p:cNvPr>
          <p:cNvPicPr>
            <a:picLocks noChangeAspect="1"/>
          </p:cNvPicPr>
          <p:nvPr userDrawn="1"/>
        </p:nvPicPr>
        <p:blipFill rotWithShape="1">
          <a:blip r:embed="rId3">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FBAE4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3323359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2151700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291626771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78085648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1086697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61380531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2073271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9" name="Picture 8" descr="A mom with laptop sitting with her daughter who is reading a book.">
            <a:extLst>
              <a:ext uri="{FF2B5EF4-FFF2-40B4-BE49-F238E27FC236}">
                <a16:creationId xmlns:a16="http://schemas.microsoft.com/office/drawing/2014/main" id="{05BAFCE4-4ED3-4A17-B5ED-910D97DBBE27}"/>
              </a:ext>
            </a:extLst>
          </p:cNvPr>
          <p:cNvPicPr>
            <a:picLocks noChangeAspect="1"/>
          </p:cNvPicPr>
          <p:nvPr userDrawn="1"/>
        </p:nvPicPr>
        <p:blipFill rotWithShape="1">
          <a:blip r:embed="rId3">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30E5D0"/>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30E5D0"/>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30E5D0"/>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E94C833-5C93-2648-BBE7-01B8CDE580B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5326064" y="0"/>
            <a:ext cx="6865936"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30E5D0"/>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3424900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MS logo white - EMF" descr="Microsoft logo white text version">
            <a:extLst>
              <a:ext uri="{FF2B5EF4-FFF2-40B4-BE49-F238E27FC236}">
                <a16:creationId xmlns:a16="http://schemas.microsoft.com/office/drawing/2014/main" id="{752F7F94-9231-4E4A-AA40-FA537E6B0D74}"/>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9" name="Picture 8" descr="A mom with laptop sitting with her daughter who is reading a book.">
            <a:extLst>
              <a:ext uri="{FF2B5EF4-FFF2-40B4-BE49-F238E27FC236}">
                <a16:creationId xmlns:a16="http://schemas.microsoft.com/office/drawing/2014/main" id="{16CE419E-A58E-49DA-A717-F539F1A4F0C7}"/>
              </a:ext>
            </a:extLst>
          </p:cNvPr>
          <p:cNvPicPr>
            <a:picLocks noChangeAspect="1"/>
          </p:cNvPicPr>
          <p:nvPr userDrawn="1"/>
        </p:nvPicPr>
        <p:blipFill rotWithShape="1">
          <a:blip r:embed="rId3">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428672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30E5D0"/>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062698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49424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88036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35713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174319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55938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02606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532214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321294012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214228044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118605858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379188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25413200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350810599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24569309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2635383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17669625"/>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7705969"/>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22143990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90992569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321340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30E5D0"/>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9906272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635946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30E5D0"/>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502427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426068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91455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68823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400097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2319848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168481935"/>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CBF0840D-D1FE-4082-8AA8-3FAE86739D57}" type="datetimeFigureOut">
              <a:rPr lang="en-GB" smtClean="0"/>
              <a:t>24/03/2023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B39BDFB8-4760-4713-BD35-239D34FDE0CF}" type="slidenum">
              <a:rPr lang="en-GB" smtClean="0"/>
              <a:t>‹#›</a:t>
            </a:fld>
            <a:endParaRPr lang="en-GB" dirty="0"/>
          </a:p>
        </p:txBody>
      </p:sp>
    </p:spTree>
    <p:extLst>
      <p:ext uri="{BB962C8B-B14F-4D97-AF65-F5344CB8AC3E}">
        <p14:creationId xmlns:p14="http://schemas.microsoft.com/office/powerpoint/2010/main" val="11467294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endParaRPr lang="en-GB" dirty="0"/>
          </a:p>
        </p:txBody>
      </p:sp>
      <p:sp>
        <p:nvSpPr>
          <p:cNvPr id="3" name="Content Placeholder 2"/>
          <p:cNvSpPr>
            <a:spLocks noGrp="1"/>
          </p:cNvSpPr>
          <p:nvPr>
            <p:ph idx="1" hasCustomPrompt="1"/>
          </p:nvPr>
        </p:nvSpPr>
        <p:spPr/>
        <p:txBody>
          <a:bodyPr/>
          <a:lstStyle>
            <a:lvl1pPr>
              <a:defRPr>
                <a:solidFill>
                  <a:schemeClr val="accent4">
                    <a:lumMod val="95000"/>
                    <a:lumOff val="5000"/>
                  </a:schemeClr>
                </a:solidFill>
              </a:defRPr>
            </a:lvl1pPr>
            <a:lvl2pPr>
              <a:defRPr>
                <a:solidFill>
                  <a:schemeClr val="accent4">
                    <a:lumMod val="95000"/>
                    <a:lumOff val="5000"/>
                  </a:schemeClr>
                </a:solidFill>
              </a:defRPr>
            </a:lvl2pPr>
            <a:lvl3pPr>
              <a:defRPr>
                <a:solidFill>
                  <a:schemeClr val="accent4">
                    <a:lumMod val="95000"/>
                    <a:lumOff val="5000"/>
                  </a:schemeClr>
                </a:solidFill>
              </a:defRPr>
            </a:lvl3pPr>
            <a:lvl4pPr>
              <a:defRPr>
                <a:solidFill>
                  <a:schemeClr val="accent4">
                    <a:lumMod val="95000"/>
                    <a:lumOff val="5000"/>
                  </a:schemeClr>
                </a:solidFill>
              </a:defRPr>
            </a:lvl4pPr>
            <a:lvl5pPr>
              <a:defRPr>
                <a:solidFill>
                  <a:schemeClr val="accent4">
                    <a:lumMod val="95000"/>
                    <a:lumOff val="5000"/>
                  </a:schemeClr>
                </a:solidFill>
              </a:defRPr>
            </a:lvl5pPr>
          </a:lstStyle>
          <a:p>
            <a:pPr lvl="0"/>
            <a:r>
              <a:rPr lang="en-US" dirty="0"/>
              <a:t>Click to edit Master text styles</a:t>
            </a:r>
          </a:p>
          <a:p>
            <a:pPr lvl="1"/>
            <a:r>
              <a:rPr lang="en-US" dirty="0"/>
              <a:t>Second level</a:t>
            </a:r>
          </a:p>
          <a:p>
            <a:pPr lvl="2"/>
            <a:r>
              <a:rPr lang="en-US" dirty="0" err="1"/>
              <a:t>Thirad</a:t>
            </a:r>
            <a:r>
              <a:rPr lang="en-US" dirty="0"/>
              <a:t>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10"/>
          </p:nvPr>
        </p:nvSpPr>
        <p:spPr/>
        <p:txBody>
          <a:bodyPr/>
          <a:lstStyle/>
          <a:p>
            <a:fld id="{CBF0840D-D1FE-4082-8AA8-3FAE86739D57}" type="datetimeFigureOut">
              <a:rPr lang="en-GB" smtClean="0"/>
              <a:t>24/03/2023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B39BDFB8-4760-4713-BD35-239D34FDE0CF}" type="slidenum">
              <a:rPr lang="en-GB" smtClean="0"/>
              <a:t>‹#›</a:t>
            </a:fld>
            <a:endParaRPr lang="en-GB" dirty="0"/>
          </a:p>
        </p:txBody>
      </p:sp>
    </p:spTree>
    <p:extLst>
      <p:ext uri="{BB962C8B-B14F-4D97-AF65-F5344CB8AC3E}">
        <p14:creationId xmlns:p14="http://schemas.microsoft.com/office/powerpoint/2010/main" val="10075938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F0840D-D1FE-4082-8AA8-3FAE86739D57}" type="datetimeFigureOut">
              <a:rPr lang="en-GB" smtClean="0"/>
              <a:t>24/03/2023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B39BDFB8-4760-4713-BD35-239D34FDE0CF}" type="slidenum">
              <a:rPr lang="en-GB" smtClean="0"/>
              <a:t>‹#›</a:t>
            </a:fld>
            <a:endParaRPr lang="en-GB" dirty="0"/>
          </a:p>
        </p:txBody>
      </p:sp>
    </p:spTree>
    <p:extLst>
      <p:ext uri="{BB962C8B-B14F-4D97-AF65-F5344CB8AC3E}">
        <p14:creationId xmlns:p14="http://schemas.microsoft.com/office/powerpoint/2010/main" val="204992311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CBF0840D-D1FE-4082-8AA8-3FAE86739D57}" type="datetimeFigureOut">
              <a:rPr lang="en-GB" smtClean="0"/>
              <a:t>24/03/2023</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B39BDFB8-4760-4713-BD35-239D34FDE0CF}" type="slidenum">
              <a:rPr lang="en-GB" smtClean="0"/>
              <a:t>‹#›</a:t>
            </a:fld>
            <a:endParaRPr lang="en-GB" dirty="0"/>
          </a:p>
        </p:txBody>
      </p:sp>
    </p:spTree>
    <p:extLst>
      <p:ext uri="{BB962C8B-B14F-4D97-AF65-F5344CB8AC3E}">
        <p14:creationId xmlns:p14="http://schemas.microsoft.com/office/powerpoint/2010/main" val="296775258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CBF0840D-D1FE-4082-8AA8-3FAE86739D57}" type="datetimeFigureOut">
              <a:rPr lang="en-GB" smtClean="0"/>
              <a:t>24/03/2023</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B39BDFB8-4760-4713-BD35-239D34FDE0CF}" type="slidenum">
              <a:rPr lang="en-GB" smtClean="0"/>
              <a:t>‹#›</a:t>
            </a:fld>
            <a:endParaRPr lang="en-GB" dirty="0"/>
          </a:p>
        </p:txBody>
      </p:sp>
    </p:spTree>
    <p:extLst>
      <p:ext uri="{BB962C8B-B14F-4D97-AF65-F5344CB8AC3E}">
        <p14:creationId xmlns:p14="http://schemas.microsoft.com/office/powerpoint/2010/main" val="1044230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fld id="{CBF0840D-D1FE-4082-8AA8-3FAE86739D57}" type="datetimeFigureOut">
              <a:rPr lang="en-GB" smtClean="0"/>
              <a:t>24/03/2023</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B39BDFB8-4760-4713-BD35-239D34FDE0CF}" type="slidenum">
              <a:rPr lang="en-GB" smtClean="0"/>
              <a:t>‹#›</a:t>
            </a:fld>
            <a:endParaRPr lang="en-GB" dirty="0"/>
          </a:p>
        </p:txBody>
      </p:sp>
    </p:spTree>
    <p:extLst>
      <p:ext uri="{BB962C8B-B14F-4D97-AF65-F5344CB8AC3E}">
        <p14:creationId xmlns:p14="http://schemas.microsoft.com/office/powerpoint/2010/main" val="93041822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F0840D-D1FE-4082-8AA8-3FAE86739D57}" type="datetimeFigureOut">
              <a:rPr lang="en-GB" smtClean="0"/>
              <a:t>24/03/2023</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B39BDFB8-4760-4713-BD35-239D34FDE0CF}" type="slidenum">
              <a:rPr lang="en-GB" smtClean="0"/>
              <a:t>‹#›</a:t>
            </a:fld>
            <a:endParaRPr lang="en-GB" dirty="0"/>
          </a:p>
        </p:txBody>
      </p:sp>
    </p:spTree>
    <p:extLst>
      <p:ext uri="{BB962C8B-B14F-4D97-AF65-F5344CB8AC3E}">
        <p14:creationId xmlns:p14="http://schemas.microsoft.com/office/powerpoint/2010/main" val="272941888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BF0840D-D1FE-4082-8AA8-3FAE86739D57}" type="datetimeFigureOut">
              <a:rPr lang="en-GB" smtClean="0"/>
              <a:t>24/03/2023</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B39BDFB8-4760-4713-BD35-239D34FDE0CF}" type="slidenum">
              <a:rPr lang="en-GB" smtClean="0"/>
              <a:t>‹#›</a:t>
            </a:fld>
            <a:endParaRPr lang="en-GB" dirty="0"/>
          </a:p>
        </p:txBody>
      </p:sp>
    </p:spTree>
    <p:extLst>
      <p:ext uri="{BB962C8B-B14F-4D97-AF65-F5344CB8AC3E}">
        <p14:creationId xmlns:p14="http://schemas.microsoft.com/office/powerpoint/2010/main" val="232132150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BF0840D-D1FE-4082-8AA8-3FAE86739D57}" type="datetimeFigureOut">
              <a:rPr lang="en-GB" smtClean="0"/>
              <a:t>24/03/2023</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B39BDFB8-4760-4713-BD35-239D34FDE0CF}" type="slidenum">
              <a:rPr lang="en-GB" smtClean="0"/>
              <a:t>‹#›</a:t>
            </a:fld>
            <a:endParaRPr lang="en-GB" dirty="0"/>
          </a:p>
        </p:txBody>
      </p:sp>
    </p:spTree>
    <p:extLst>
      <p:ext uri="{BB962C8B-B14F-4D97-AF65-F5344CB8AC3E}">
        <p14:creationId xmlns:p14="http://schemas.microsoft.com/office/powerpoint/2010/main" val="411690466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BF0840D-D1FE-4082-8AA8-3FAE86739D57}" type="datetimeFigureOut">
              <a:rPr lang="en-GB" smtClean="0"/>
              <a:t>24/03/2023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B39BDFB8-4760-4713-BD35-239D34FDE0CF}" type="slidenum">
              <a:rPr lang="en-GB" smtClean="0"/>
              <a:t>‹#›</a:t>
            </a:fld>
            <a:endParaRPr lang="en-GB" dirty="0"/>
          </a:p>
        </p:txBody>
      </p:sp>
    </p:spTree>
    <p:extLst>
      <p:ext uri="{BB962C8B-B14F-4D97-AF65-F5344CB8AC3E}">
        <p14:creationId xmlns:p14="http://schemas.microsoft.com/office/powerpoint/2010/main" val="191733658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BF0840D-D1FE-4082-8AA8-3FAE86739D57}" type="datetimeFigureOut">
              <a:rPr lang="en-GB" smtClean="0"/>
              <a:t>24/03/2023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B39BDFB8-4760-4713-BD35-239D34FDE0CF}" type="slidenum">
              <a:rPr lang="en-GB" smtClean="0"/>
              <a:t>‹#›</a:t>
            </a:fld>
            <a:endParaRPr lang="en-GB" dirty="0"/>
          </a:p>
        </p:txBody>
      </p:sp>
    </p:spTree>
    <p:extLst>
      <p:ext uri="{BB962C8B-B14F-4D97-AF65-F5344CB8AC3E}">
        <p14:creationId xmlns:p14="http://schemas.microsoft.com/office/powerpoint/2010/main" val="287727868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Title Slide 5">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4511" cy="6857999"/>
          </a:xfrm>
          <a:prstGeom prst="rect">
            <a:avLst/>
          </a:prstGeom>
        </p:spPr>
      </p:pic>
      <p:sp>
        <p:nvSpPr>
          <p:cNvPr id="17" name="Rectangle 16"/>
          <p:cNvSpPr/>
          <p:nvPr userDrawn="1"/>
        </p:nvSpPr>
        <p:spPr bwMode="gray">
          <a:xfrm>
            <a:off x="269239" y="2084172"/>
            <a:ext cx="7171399" cy="3586208"/>
          </a:xfrm>
          <a:prstGeom prst="rect">
            <a:avLst/>
          </a:prstGeom>
          <a:solidFill>
            <a:schemeClr val="accent1">
              <a:alpha val="93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83" y="2082468"/>
            <a:ext cx="7172955" cy="1794808"/>
          </a:xfrm>
          <a:noFill/>
        </p:spPr>
        <p:txBody>
          <a:bodyPr lIns="146304" tIns="91440" rIns="146304" bIns="91440" anchor="t" anchorCtr="0"/>
          <a:lstStyle>
            <a:lvl1pPr>
              <a:defRPr sz="5882" spc="-98" baseline="0">
                <a:gradFill>
                  <a:gsLst>
                    <a:gs pos="5833">
                      <a:srgbClr val="FFFFFF"/>
                    </a:gs>
                    <a:gs pos="18000">
                      <a:srgbClr val="FFFFFF"/>
                    </a:gs>
                  </a:gsLst>
                  <a:lin ang="5400000" scaled="0"/>
                </a:gradFill>
              </a:defRPr>
            </a:lvl1pPr>
          </a:lstStyle>
          <a:p>
            <a:r>
              <a:rPr lang="en-US" dirty="0"/>
              <a:t>Presentation title</a:t>
            </a:r>
          </a:p>
        </p:txBody>
      </p:sp>
      <p:sp>
        <p:nvSpPr>
          <p:cNvPr id="3" name="Text Placeholder 2"/>
          <p:cNvSpPr>
            <a:spLocks noGrp="1"/>
          </p:cNvSpPr>
          <p:nvPr>
            <p:ph type="body" sz="quarter" idx="14"/>
          </p:nvPr>
        </p:nvSpPr>
        <p:spPr bwMode="ltGray">
          <a:xfrm>
            <a:off x="267683" y="3880390"/>
            <a:ext cx="7172955" cy="1789991"/>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a:t>Click to edit Master text styles</a:t>
            </a:r>
          </a:p>
        </p:txBody>
      </p:sp>
    </p:spTree>
    <p:extLst>
      <p:ext uri="{BB962C8B-B14F-4D97-AF65-F5344CB8AC3E}">
        <p14:creationId xmlns:p14="http://schemas.microsoft.com/office/powerpoint/2010/main" val="3591161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Quo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5125"/>
            <a:ext cx="10515600" cy="4751911"/>
          </a:xfrm>
        </p:spPr>
        <p:txBody>
          <a:bodyPr>
            <a:normAutofit/>
          </a:bodyPr>
          <a:lstStyle>
            <a:lvl1pPr algn="ctr">
              <a:defRPr sz="3800"/>
            </a:lvl1pPr>
          </a:lstStyle>
          <a:p>
            <a:r>
              <a:rPr lang="en-US" dirty="0"/>
              <a:t>Click to add quote</a:t>
            </a:r>
            <a:endParaRPr lang="en-GB" dirty="0"/>
          </a:p>
        </p:txBody>
      </p:sp>
      <p:sp>
        <p:nvSpPr>
          <p:cNvPr id="3" name="Date Placeholder 2"/>
          <p:cNvSpPr>
            <a:spLocks noGrp="1"/>
          </p:cNvSpPr>
          <p:nvPr>
            <p:ph type="dt" sz="half" idx="10"/>
          </p:nvPr>
        </p:nvSpPr>
        <p:spPr/>
        <p:txBody>
          <a:bodyPr/>
          <a:lstStyle/>
          <a:p>
            <a:fld id="{F3B5A179-691C-4AC8-95C5-7C559C685EBC}" type="datetimeFigureOut">
              <a:rPr lang="en-GB" smtClean="0">
                <a:solidFill>
                  <a:srgbClr val="757070">
                    <a:tint val="75000"/>
                  </a:srgbClr>
                </a:solidFill>
              </a:rPr>
              <a:pPr/>
              <a:t>24/03/2023</a:t>
            </a:fld>
            <a:endParaRPr lang="en-GB">
              <a:solidFill>
                <a:srgbClr val="757070">
                  <a:tint val="75000"/>
                </a:srgbClr>
              </a:solidFill>
            </a:endParaRPr>
          </a:p>
        </p:txBody>
      </p:sp>
      <p:sp>
        <p:nvSpPr>
          <p:cNvPr id="4" name="Footer Placeholder 3"/>
          <p:cNvSpPr>
            <a:spLocks noGrp="1"/>
          </p:cNvSpPr>
          <p:nvPr>
            <p:ph type="ftr" sz="quarter" idx="11"/>
          </p:nvPr>
        </p:nvSpPr>
        <p:spPr/>
        <p:txBody>
          <a:bodyPr/>
          <a:lstStyle/>
          <a:p>
            <a:endParaRPr lang="en-GB">
              <a:solidFill>
                <a:srgbClr val="757070">
                  <a:tint val="75000"/>
                </a:srgbClr>
              </a:solidFill>
            </a:endParaRPr>
          </a:p>
        </p:txBody>
      </p:sp>
      <p:sp>
        <p:nvSpPr>
          <p:cNvPr id="5" name="Slide Number Placeholder 4"/>
          <p:cNvSpPr>
            <a:spLocks noGrp="1"/>
          </p:cNvSpPr>
          <p:nvPr>
            <p:ph type="sldNum" sz="quarter" idx="12"/>
          </p:nvPr>
        </p:nvSpPr>
        <p:spPr/>
        <p:txBody>
          <a:bodyPr/>
          <a:lstStyle/>
          <a:p>
            <a:fld id="{07EA9F4E-E5F3-42FC-AAF5-3972B3AD6FBC}" type="slidenum">
              <a:rPr lang="en-GB" smtClean="0">
                <a:solidFill>
                  <a:srgbClr val="757070">
                    <a:tint val="75000"/>
                  </a:srgbClr>
                </a:solidFill>
              </a:rPr>
              <a:pPr/>
              <a:t>‹#›</a:t>
            </a:fld>
            <a:endParaRPr lang="en-GB">
              <a:solidFill>
                <a:srgbClr val="757070">
                  <a:tint val="75000"/>
                </a:srgbClr>
              </a:solidFill>
            </a:endParaRPr>
          </a:p>
        </p:txBody>
      </p:sp>
      <p:sp>
        <p:nvSpPr>
          <p:cNvPr id="7" name="Text Placeholder 6"/>
          <p:cNvSpPr>
            <a:spLocks noGrp="1"/>
          </p:cNvSpPr>
          <p:nvPr>
            <p:ph type="body" sz="quarter" idx="13"/>
          </p:nvPr>
        </p:nvSpPr>
        <p:spPr>
          <a:xfrm>
            <a:off x="5572125" y="5270703"/>
            <a:ext cx="5781675" cy="581025"/>
          </a:xfrm>
        </p:spPr>
        <p:txBody>
          <a:bodyPr>
            <a:normAutofit/>
          </a:bodyPr>
          <a:lstStyle>
            <a:lvl1pPr marL="0" indent="0" algn="r">
              <a:buFontTx/>
              <a:buNone/>
              <a:defRPr sz="1800"/>
            </a:lvl1pPr>
            <a:lvl2pPr marL="457200" indent="0" algn="r">
              <a:buFontTx/>
              <a:buNone/>
              <a:defRPr/>
            </a:lvl2pPr>
            <a:lvl3pPr marL="914400" indent="0" algn="r">
              <a:buFontTx/>
              <a:buNone/>
              <a:defRPr/>
            </a:lvl3pPr>
            <a:lvl4pPr marL="1371600" indent="0" algn="r">
              <a:buFontTx/>
              <a:buNone/>
              <a:defRPr/>
            </a:lvl4pPr>
            <a:lvl5pPr marL="1828800" indent="0" algn="r">
              <a:buFontTx/>
              <a:buNone/>
              <a:defRPr/>
            </a:lvl5pPr>
          </a:lstStyle>
          <a:p>
            <a:pPr lvl="0"/>
            <a:r>
              <a:rPr lang="en-US" dirty="0"/>
              <a:t>Click to edit Master text styles</a:t>
            </a:r>
          </a:p>
        </p:txBody>
      </p:sp>
    </p:spTree>
    <p:extLst>
      <p:ext uri="{BB962C8B-B14F-4D97-AF65-F5344CB8AC3E}">
        <p14:creationId xmlns:p14="http://schemas.microsoft.com/office/powerpoint/2010/main" val="2346827328"/>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Compare (no list)">
    <p:spTree>
      <p:nvGrpSpPr>
        <p:cNvPr id="1" name=""/>
        <p:cNvGrpSpPr/>
        <p:nvPr/>
      </p:nvGrpSpPr>
      <p:grpSpPr>
        <a:xfrm>
          <a:off x="0" y="0"/>
          <a:ext cx="0" cy="0"/>
          <a:chOff x="0" y="0"/>
          <a:chExt cx="0" cy="0"/>
        </a:xfrm>
      </p:grpSpPr>
      <p:sp>
        <p:nvSpPr>
          <p:cNvPr id="8" name="Rectangle 7"/>
          <p:cNvSpPr/>
          <p:nvPr userDrawn="1"/>
        </p:nvSpPr>
        <p:spPr>
          <a:xfrm>
            <a:off x="0" y="0"/>
            <a:ext cx="6080760" cy="6858000"/>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endParaRPr>
          </a:p>
        </p:txBody>
      </p:sp>
      <p:sp>
        <p:nvSpPr>
          <p:cNvPr id="3" name="Content Placeholder 2"/>
          <p:cNvSpPr>
            <a:spLocks noGrp="1"/>
          </p:cNvSpPr>
          <p:nvPr>
            <p:ph sz="half" idx="1"/>
          </p:nvPr>
        </p:nvSpPr>
        <p:spPr>
          <a:xfrm>
            <a:off x="449580" y="1289598"/>
            <a:ext cx="5181600" cy="4351338"/>
          </a:xfrm>
        </p:spPr>
        <p:txBody>
          <a:bodyPr anchor="ctr">
            <a:normAutofit/>
          </a:bodyPr>
          <a:lstStyle>
            <a:lvl1pPr marL="0" indent="0" algn="ctr">
              <a:buFontTx/>
              <a:buNone/>
              <a:defRPr sz="3200">
                <a:solidFill>
                  <a:schemeClr val="bg1"/>
                </a:solidFill>
              </a:defRPr>
            </a:lvl1pPr>
            <a:lvl2pPr marL="457200" indent="0">
              <a:buFontTx/>
              <a:buNone/>
              <a:defRPr>
                <a:solidFill>
                  <a:schemeClr val="bg1"/>
                </a:solidFill>
              </a:defRPr>
            </a:lvl2pPr>
            <a:lvl3pPr marL="914400" indent="0">
              <a:buFontTx/>
              <a:buNone/>
              <a:defRPr>
                <a:solidFill>
                  <a:schemeClr val="bg1"/>
                </a:solidFill>
              </a:defRPr>
            </a:lvl3pPr>
            <a:lvl4pPr marL="1371600" indent="0">
              <a:buFontTx/>
              <a:buNone/>
              <a:defRPr>
                <a:solidFill>
                  <a:schemeClr val="bg1"/>
                </a:solidFill>
              </a:defRPr>
            </a:lvl4pPr>
            <a:lvl5pPr marL="1828800" indent="0">
              <a:buFontTx/>
              <a:buNone/>
              <a:defRPr>
                <a:solidFill>
                  <a:schemeClr val="bg1"/>
                </a:solidFill>
              </a:defRPr>
            </a:lvl5pPr>
          </a:lstStyle>
          <a:p>
            <a:pPr lvl="0"/>
            <a:r>
              <a:rPr lang="en-US" dirty="0"/>
              <a:t>Click to edit Master text styles</a:t>
            </a:r>
          </a:p>
        </p:txBody>
      </p:sp>
      <p:sp>
        <p:nvSpPr>
          <p:cNvPr id="4" name="Content Placeholder 3"/>
          <p:cNvSpPr>
            <a:spLocks noGrp="1"/>
          </p:cNvSpPr>
          <p:nvPr>
            <p:ph sz="half" idx="2"/>
          </p:nvPr>
        </p:nvSpPr>
        <p:spPr>
          <a:xfrm>
            <a:off x="6550570" y="1289598"/>
            <a:ext cx="5181600" cy="4351338"/>
          </a:xfrm>
        </p:spPr>
        <p:txBody>
          <a:bodyPr anchor="ctr">
            <a:normAutofit/>
          </a:bodyPr>
          <a:lstStyle>
            <a:lvl1pPr marL="0" indent="0" algn="ctr">
              <a:buFontTx/>
              <a:buNone/>
              <a:defRPr sz="3200">
                <a:solidFill>
                  <a:schemeClr val="tx2"/>
                </a:solidFill>
              </a:defRPr>
            </a:lvl1pPr>
            <a:lvl2pPr marL="457200" indent="0">
              <a:buFontTx/>
              <a:buNone/>
              <a:defRPr>
                <a:solidFill>
                  <a:schemeClr val="tx2"/>
                </a:solidFill>
              </a:defRPr>
            </a:lvl2pPr>
            <a:lvl3pPr marL="914400" indent="0">
              <a:buFontTx/>
              <a:buNone/>
              <a:defRPr>
                <a:solidFill>
                  <a:schemeClr val="tx2"/>
                </a:solidFill>
              </a:defRPr>
            </a:lvl3pPr>
            <a:lvl4pPr marL="1371600" indent="0">
              <a:buFontTx/>
              <a:buNone/>
              <a:defRPr>
                <a:solidFill>
                  <a:schemeClr val="tx2"/>
                </a:solidFill>
              </a:defRPr>
            </a:lvl4pPr>
            <a:lvl5pPr marL="1828800" indent="0">
              <a:buFontTx/>
              <a:buNone/>
              <a:defRPr>
                <a:solidFill>
                  <a:schemeClr val="tx2"/>
                </a:solidFill>
              </a:defRPr>
            </a:lvl5pPr>
          </a:lstStyle>
          <a:p>
            <a:pPr lvl="0"/>
            <a:r>
              <a:rPr lang="en-US" dirty="0"/>
              <a:t>Click to edit Master text styles</a:t>
            </a:r>
          </a:p>
        </p:txBody>
      </p:sp>
    </p:spTree>
    <p:extLst>
      <p:ext uri="{BB962C8B-B14F-4D97-AF65-F5344CB8AC3E}">
        <p14:creationId xmlns:p14="http://schemas.microsoft.com/office/powerpoint/2010/main" val="137072858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Compare">
    <p:spTree>
      <p:nvGrpSpPr>
        <p:cNvPr id="1" name=""/>
        <p:cNvGrpSpPr/>
        <p:nvPr/>
      </p:nvGrpSpPr>
      <p:grpSpPr>
        <a:xfrm>
          <a:off x="0" y="0"/>
          <a:ext cx="0" cy="0"/>
          <a:chOff x="0" y="0"/>
          <a:chExt cx="0" cy="0"/>
        </a:xfrm>
      </p:grpSpPr>
      <p:sp>
        <p:nvSpPr>
          <p:cNvPr id="8" name="Rectangle 7"/>
          <p:cNvSpPr/>
          <p:nvPr userDrawn="1"/>
        </p:nvSpPr>
        <p:spPr>
          <a:xfrm>
            <a:off x="0" y="0"/>
            <a:ext cx="6080760" cy="6858000"/>
          </a:xfrm>
          <a:prstGeom prst="rect">
            <a:avLst/>
          </a:prstGeom>
          <a:solidFill>
            <a:srgbClr val="5525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endParaRPr>
          </a:p>
        </p:txBody>
      </p:sp>
      <p:sp>
        <p:nvSpPr>
          <p:cNvPr id="3" name="Content Placeholder 2"/>
          <p:cNvSpPr>
            <a:spLocks noGrp="1"/>
          </p:cNvSpPr>
          <p:nvPr>
            <p:ph sz="half" idx="1"/>
          </p:nvPr>
        </p:nvSpPr>
        <p:spPr>
          <a:xfrm>
            <a:off x="449580" y="1713012"/>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p:cNvSpPr>
            <a:spLocks noGrp="1"/>
          </p:cNvSpPr>
          <p:nvPr>
            <p:ph sz="half" idx="2"/>
          </p:nvPr>
        </p:nvSpPr>
        <p:spPr>
          <a:xfrm>
            <a:off x="6550570" y="1713012"/>
            <a:ext cx="5181600" cy="4351338"/>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0" name="Text Placeholder 9"/>
          <p:cNvSpPr>
            <a:spLocks noGrp="1"/>
          </p:cNvSpPr>
          <p:nvPr>
            <p:ph type="body" sz="quarter" idx="10"/>
          </p:nvPr>
        </p:nvSpPr>
        <p:spPr>
          <a:xfrm>
            <a:off x="449580" y="992157"/>
            <a:ext cx="5181283" cy="625506"/>
          </a:xfrm>
        </p:spPr>
        <p:txBody>
          <a:bodyPr anchor="b">
            <a:noAutofit/>
          </a:bodyPr>
          <a:lstStyle>
            <a:lvl1pPr marL="0" indent="0">
              <a:buNone/>
              <a:defRPr sz="4200">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Click to edit Master text styles</a:t>
            </a:r>
          </a:p>
        </p:txBody>
      </p:sp>
      <p:sp>
        <p:nvSpPr>
          <p:cNvPr id="13" name="Text Placeholder 12"/>
          <p:cNvSpPr>
            <a:spLocks noGrp="1"/>
          </p:cNvSpPr>
          <p:nvPr>
            <p:ph type="body" sz="quarter" idx="11"/>
          </p:nvPr>
        </p:nvSpPr>
        <p:spPr>
          <a:xfrm>
            <a:off x="6550025" y="585788"/>
            <a:ext cx="5181600" cy="1031875"/>
          </a:xfrm>
        </p:spPr>
        <p:txBody>
          <a:bodyPr anchor="b">
            <a:noAutofit/>
          </a:bodyPr>
          <a:lstStyle>
            <a:lvl1pPr marL="0" indent="0">
              <a:buNone/>
              <a:defRPr sz="4200">
                <a:solidFill>
                  <a:schemeClr val="tx2"/>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41227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34" Type="http://schemas.openxmlformats.org/officeDocument/2006/relationships/image" Target="../media/image1.emf"/><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theme" Target="../theme/theme2.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slideLayout" Target="../slideLayouts/slideLayout64.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8" Type="http://schemas.openxmlformats.org/officeDocument/2006/relationships/slideLayout" Target="../slideLayouts/slideLayout4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2" Type="http://schemas.openxmlformats.org/officeDocument/2006/relationships/slideLayout" Target="../slideLayouts/slideLayout66.xml"/><Relationship Id="rId16" Type="http://schemas.openxmlformats.org/officeDocument/2006/relationships/theme" Target="../theme/theme3.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10" Type="http://schemas.openxmlformats.org/officeDocument/2006/relationships/slideLayout" Target="../slideLayouts/slideLayout74.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cstate="print">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4610" r:id="rId4"/>
    <p:sldLayoutId id="2147484710" r:id="rId5"/>
    <p:sldLayoutId id="2147484240" r:id="rId6"/>
    <p:sldLayoutId id="2147484736" r:id="rId7"/>
    <p:sldLayoutId id="2147484474" r:id="rId8"/>
    <p:sldLayoutId id="2147484639" r:id="rId9"/>
    <p:sldLayoutId id="2147484603" r:id="rId10"/>
    <p:sldLayoutId id="2147484751" r:id="rId11"/>
    <p:sldLayoutId id="2147484752" r:id="rId12"/>
    <p:sldLayoutId id="2147484777" r:id="rId13"/>
    <p:sldLayoutId id="2147484778" r:id="rId14"/>
    <p:sldLayoutId id="2147484779" r:id="rId15"/>
    <p:sldLayoutId id="2147484780" r:id="rId16"/>
    <p:sldLayoutId id="2147484781" r:id="rId17"/>
    <p:sldLayoutId id="2147484782" r:id="rId18"/>
    <p:sldLayoutId id="2147484783" r:id="rId19"/>
    <p:sldLayoutId id="2147484784" r:id="rId20"/>
    <p:sldLayoutId id="2147484785" r:id="rId21"/>
    <p:sldLayoutId id="2147484786" r:id="rId22"/>
    <p:sldLayoutId id="2147484787" r:id="rId23"/>
    <p:sldLayoutId id="2147484249" r:id="rId24"/>
    <p:sldLayoutId id="2147484640" r:id="rId25"/>
    <p:sldLayoutId id="2147484584" r:id="rId26"/>
    <p:sldLayoutId id="2147484583" r:id="rId27"/>
    <p:sldLayoutId id="2147484671" r:id="rId28"/>
    <p:sldLayoutId id="2147484673" r:id="rId29"/>
    <p:sldLayoutId id="2147484585" r:id="rId30"/>
    <p:sldLayoutId id="2147484299"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userDrawn="1"/>
        </p:nvPicPr>
        <p:blipFill rotWithShape="1">
          <a:blip r:embed="rId34" cstate="print">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009218608"/>
      </p:ext>
    </p:extLst>
  </p:cSld>
  <p:clrMap bg1="dk1" tx1="lt1" bg2="dk2" tx2="lt2" accent1="accent1" accent2="accent2" accent3="accent3" accent4="accent4" accent5="accent5" accent6="accent6" hlink="hlink" folHlink="folHlink"/>
  <p:sldLayoutIdLst>
    <p:sldLayoutId id="2147484676" r:id="rId1"/>
    <p:sldLayoutId id="2147484677" r:id="rId2"/>
    <p:sldLayoutId id="2147484678" r:id="rId3"/>
    <p:sldLayoutId id="2147484679" r:id="rId4"/>
    <p:sldLayoutId id="2147484711" r:id="rId5"/>
    <p:sldLayoutId id="2147484680" r:id="rId6"/>
    <p:sldLayoutId id="2147484737" r:id="rId7"/>
    <p:sldLayoutId id="2147484682" r:id="rId8"/>
    <p:sldLayoutId id="2147484685" r:id="rId9"/>
    <p:sldLayoutId id="2147484686" r:id="rId10"/>
    <p:sldLayoutId id="2147484764" r:id="rId11"/>
    <p:sldLayoutId id="2147484765" r:id="rId12"/>
    <p:sldLayoutId id="2147484788" r:id="rId13"/>
    <p:sldLayoutId id="2147484789" r:id="rId14"/>
    <p:sldLayoutId id="2147484790" r:id="rId15"/>
    <p:sldLayoutId id="2147484791" r:id="rId16"/>
    <p:sldLayoutId id="2147484792" r:id="rId17"/>
    <p:sldLayoutId id="2147484793" r:id="rId18"/>
    <p:sldLayoutId id="2147484794" r:id="rId19"/>
    <p:sldLayoutId id="2147484795" r:id="rId20"/>
    <p:sldLayoutId id="2147484796" r:id="rId21"/>
    <p:sldLayoutId id="2147484797" r:id="rId22"/>
    <p:sldLayoutId id="2147484798" r:id="rId23"/>
    <p:sldLayoutId id="2147484690" r:id="rId24"/>
    <p:sldLayoutId id="2147484691" r:id="rId25"/>
    <p:sldLayoutId id="2147484694" r:id="rId26"/>
    <p:sldLayoutId id="2147484695" r:id="rId27"/>
    <p:sldLayoutId id="2147484697" r:id="rId28"/>
    <p:sldLayoutId id="2147484699" r:id="rId29"/>
    <p:sldLayoutId id="2147484700" r:id="rId30"/>
    <p:sldLayoutId id="2147484701" r:id="rId31"/>
    <p:sldLayoutId id="2147484702"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F0840D-D1FE-4082-8AA8-3FAE86739D57}" type="datetimeFigureOut">
              <a:rPr lang="en-GB" smtClean="0"/>
              <a:t>24/03/2023</a:t>
            </a:fld>
            <a:endParaRPr lang="en-GB"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9BDFB8-4760-4713-BD35-239D34FDE0CF}" type="slidenum">
              <a:rPr lang="en-GB" smtClean="0"/>
              <a:t>‹#›</a:t>
            </a:fld>
            <a:endParaRPr lang="en-GB" dirty="0"/>
          </a:p>
        </p:txBody>
      </p:sp>
    </p:spTree>
    <p:extLst>
      <p:ext uri="{BB962C8B-B14F-4D97-AF65-F5344CB8AC3E}">
        <p14:creationId xmlns:p14="http://schemas.microsoft.com/office/powerpoint/2010/main" val="2630505016"/>
      </p:ext>
    </p:extLst>
  </p:cSld>
  <p:clrMap bg1="lt1" tx1="dk1" bg2="lt2" tx2="dk2" accent1="accent1" accent2="accent2" accent3="accent3" accent4="accent4" accent5="accent5" accent6="accent6" hlink="hlink" folHlink="folHlink"/>
  <p:sldLayoutIdLst>
    <p:sldLayoutId id="2147484838" r:id="rId1"/>
    <p:sldLayoutId id="2147484839" r:id="rId2"/>
    <p:sldLayoutId id="2147484840" r:id="rId3"/>
    <p:sldLayoutId id="2147484841" r:id="rId4"/>
    <p:sldLayoutId id="2147484842" r:id="rId5"/>
    <p:sldLayoutId id="2147484843" r:id="rId6"/>
    <p:sldLayoutId id="2147484844" r:id="rId7"/>
    <p:sldLayoutId id="2147484845" r:id="rId8"/>
    <p:sldLayoutId id="2147484846" r:id="rId9"/>
    <p:sldLayoutId id="2147484847" r:id="rId10"/>
    <p:sldLayoutId id="2147484848" r:id="rId11"/>
    <p:sldLayoutId id="2147484849" r:id="rId12"/>
    <p:sldLayoutId id="2147484850" r:id="rId13"/>
    <p:sldLayoutId id="2147484851" r:id="rId14"/>
    <p:sldLayoutId id="2147484852"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6.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6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6939D-EC50-88AB-1741-1E41841254CB}"/>
              </a:ext>
            </a:extLst>
          </p:cNvPr>
          <p:cNvSpPr>
            <a:spLocks noGrp="1"/>
          </p:cNvSpPr>
          <p:nvPr>
            <p:ph type="title"/>
          </p:nvPr>
        </p:nvSpPr>
        <p:spPr>
          <a:xfrm>
            <a:off x="584200" y="2056449"/>
            <a:ext cx="9144000" cy="1477328"/>
          </a:xfrm>
        </p:spPr>
        <p:txBody>
          <a:bodyPr/>
          <a:lstStyle/>
          <a:p>
            <a:r>
              <a:rPr lang="en-GB" sz="4800" dirty="0"/>
              <a:t>How to write a grant proposal</a:t>
            </a:r>
            <a:br>
              <a:rPr lang="en-GB" sz="4800" dirty="0"/>
            </a:br>
            <a:r>
              <a:rPr lang="en-GB" sz="4800" dirty="0"/>
              <a:t>...that gets funded</a:t>
            </a:r>
          </a:p>
        </p:txBody>
      </p:sp>
      <p:sp>
        <p:nvSpPr>
          <p:cNvPr id="3" name="Text Placeholder 2">
            <a:extLst>
              <a:ext uri="{FF2B5EF4-FFF2-40B4-BE49-F238E27FC236}">
                <a16:creationId xmlns:a16="http://schemas.microsoft.com/office/drawing/2014/main" id="{FC081385-C352-83BB-65ED-4FE70C5C3C1E}"/>
              </a:ext>
            </a:extLst>
          </p:cNvPr>
          <p:cNvSpPr>
            <a:spLocks noGrp="1"/>
          </p:cNvSpPr>
          <p:nvPr>
            <p:ph type="body" sz="quarter" idx="12"/>
          </p:nvPr>
        </p:nvSpPr>
        <p:spPr>
          <a:xfrm>
            <a:off x="584200" y="3962400"/>
            <a:ext cx="9144000" cy="1354217"/>
          </a:xfrm>
        </p:spPr>
        <p:txBody>
          <a:bodyPr/>
          <a:lstStyle/>
          <a:p>
            <a:r>
              <a:rPr lang="en-GB" dirty="0"/>
              <a:t>Simon Peyton Jones</a:t>
            </a:r>
          </a:p>
          <a:p>
            <a:r>
              <a:rPr lang="en-GB" dirty="0"/>
              <a:t>Epic Games</a:t>
            </a:r>
          </a:p>
          <a:p>
            <a:endParaRPr lang="en-GB" dirty="0"/>
          </a:p>
          <a:p>
            <a:r>
              <a:rPr lang="en-GB" dirty="0"/>
              <a:t>March 2023</a:t>
            </a:r>
          </a:p>
        </p:txBody>
      </p:sp>
    </p:spTree>
    <p:extLst>
      <p:ext uri="{BB962C8B-B14F-4D97-AF65-F5344CB8AC3E}">
        <p14:creationId xmlns:p14="http://schemas.microsoft.com/office/powerpoint/2010/main" val="3116722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GB" dirty="0"/>
              <a:t>Only by cutting</a:t>
            </a:r>
          </a:p>
        </p:txBody>
      </p:sp>
      <p:sp>
        <p:nvSpPr>
          <p:cNvPr id="4" name="Rounded Rectangle 3"/>
          <p:cNvSpPr/>
          <p:nvPr/>
        </p:nvSpPr>
        <p:spPr>
          <a:xfrm>
            <a:off x="2351088" y="1412875"/>
            <a:ext cx="7561262" cy="5111750"/>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2800" dirty="0">
                <a:solidFill>
                  <a:schemeClr val="accent4">
                    <a:lumMod val="10000"/>
                  </a:schemeClr>
                </a:solidFill>
              </a:rPr>
              <a:t>If we perceive our role aright, we then see more clearly the proper criterion for success: a toolmaker succeeds as, and only as, the </a:t>
            </a:r>
            <a:r>
              <a:rPr lang="en-GB" sz="2800" i="1" dirty="0">
                <a:solidFill>
                  <a:schemeClr val="accent4">
                    <a:lumMod val="10000"/>
                  </a:schemeClr>
                </a:solidFill>
              </a:rPr>
              <a:t>users of his tool succeed </a:t>
            </a:r>
            <a:r>
              <a:rPr lang="en-GB" sz="2800" dirty="0">
                <a:solidFill>
                  <a:schemeClr val="accent4">
                    <a:lumMod val="10000"/>
                  </a:schemeClr>
                </a:solidFill>
              </a:rPr>
              <a:t>with his aid. However shining the blade, however jewelled the hilt, however perfect the heft, a </a:t>
            </a:r>
            <a:r>
              <a:rPr lang="en-GB" sz="2800" b="1" dirty="0">
                <a:solidFill>
                  <a:schemeClr val="accent5">
                    <a:lumMod val="50000"/>
                  </a:schemeClr>
                </a:solidFill>
              </a:rPr>
              <a:t>sword is tested only by cutting</a:t>
            </a:r>
            <a:r>
              <a:rPr lang="en-GB" sz="2800" dirty="0">
                <a:solidFill>
                  <a:schemeClr val="accent4">
                    <a:lumMod val="10000"/>
                  </a:schemeClr>
                </a:solidFill>
              </a:rPr>
              <a:t>. That </a:t>
            </a:r>
            <a:r>
              <a:rPr lang="en-GB" sz="2800" dirty="0" err="1">
                <a:solidFill>
                  <a:schemeClr val="accent4">
                    <a:lumMod val="10000"/>
                  </a:schemeClr>
                </a:solidFill>
              </a:rPr>
              <a:t>swordsmith</a:t>
            </a:r>
            <a:r>
              <a:rPr lang="en-GB" sz="2800" dirty="0">
                <a:solidFill>
                  <a:schemeClr val="accent4">
                    <a:lumMod val="10000"/>
                  </a:schemeClr>
                </a:solidFill>
              </a:rPr>
              <a:t> is successful whose clients die of old age.</a:t>
            </a:r>
          </a:p>
          <a:p>
            <a:pPr>
              <a:defRPr/>
            </a:pPr>
            <a:endParaRPr lang="en-GB" sz="2800" dirty="0">
              <a:solidFill>
                <a:schemeClr val="accent4">
                  <a:lumMod val="10000"/>
                </a:schemeClr>
              </a:solidFill>
            </a:endParaRPr>
          </a:p>
          <a:p>
            <a:pPr algn="ctr">
              <a:defRPr/>
            </a:pPr>
            <a:r>
              <a:rPr lang="en-GB" dirty="0">
                <a:solidFill>
                  <a:schemeClr val="accent4">
                    <a:lumMod val="10000"/>
                  </a:schemeClr>
                </a:solidFill>
              </a:rPr>
              <a:t>Fred Brooks “The Computer Scientist as </a:t>
            </a:r>
            <a:r>
              <a:rPr lang="en-GB" dirty="0" err="1">
                <a:solidFill>
                  <a:schemeClr val="accent4">
                    <a:lumMod val="10000"/>
                  </a:schemeClr>
                </a:solidFill>
              </a:rPr>
              <a:t>Toolsmith</a:t>
            </a:r>
            <a:r>
              <a:rPr lang="en-GB" dirty="0">
                <a:solidFill>
                  <a:schemeClr val="accent4">
                    <a:lumMod val="10000"/>
                  </a:schemeClr>
                </a:solidFill>
              </a:rPr>
              <a:t>”, </a:t>
            </a:r>
            <a:r>
              <a:rPr lang="en-GB" dirty="0" err="1">
                <a:solidFill>
                  <a:schemeClr val="accent4">
                    <a:lumMod val="10000"/>
                  </a:schemeClr>
                </a:solidFill>
              </a:rPr>
              <a:t>Comm</a:t>
            </a:r>
            <a:r>
              <a:rPr lang="en-GB" dirty="0">
                <a:solidFill>
                  <a:schemeClr val="accent4">
                    <a:lumMod val="10000"/>
                  </a:schemeClr>
                </a:solidFill>
              </a:rPr>
              <a:t> ACM 39(5), March 1996</a:t>
            </a:r>
            <a:endParaRPr lang="en-GB" sz="2000" dirty="0">
              <a:solidFill>
                <a:schemeClr val="accent4">
                  <a:lumMod val="10000"/>
                </a:schemeClr>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p:txBody>
          <a:bodyPr/>
          <a:lstStyle/>
          <a:p>
            <a:pPr eaLnBrk="1" hangingPunct="1">
              <a:defRPr/>
            </a:pPr>
            <a:r>
              <a:rPr lang="en-GB"/>
              <a:t>The aspirational proposal</a:t>
            </a:r>
          </a:p>
        </p:txBody>
      </p:sp>
      <p:sp>
        <p:nvSpPr>
          <p:cNvPr id="98307" name="Rectangle 3"/>
          <p:cNvSpPr>
            <a:spLocks noGrp="1" noChangeArrowheads="1"/>
          </p:cNvSpPr>
          <p:nvPr>
            <p:ph type="body" idx="1"/>
          </p:nvPr>
        </p:nvSpPr>
        <p:spPr>
          <a:xfrm>
            <a:off x="1981200" y="1600200"/>
            <a:ext cx="6655231" cy="1894668"/>
          </a:xfrm>
          <a:ln w="12700">
            <a:solidFill>
              <a:schemeClr val="accent4"/>
            </a:solidFill>
          </a:ln>
        </p:spPr>
        <p:txBody>
          <a:bodyPr>
            <a:normAutofit fontScale="92500"/>
          </a:bodyPr>
          <a:lstStyle/>
          <a:p>
            <a:pPr marL="609600" indent="-609600">
              <a:buFont typeface="Wingdings" pitchFamily="2" charset="2"/>
              <a:buAutoNum type="arabicPeriod"/>
              <a:defRPr/>
            </a:pPr>
            <a:r>
              <a:rPr lang="en-GB" dirty="0"/>
              <a:t>I want to solve the problem of avoiding deadlocks and race conditions in concurrent and distributed programs</a:t>
            </a:r>
          </a:p>
          <a:p>
            <a:pPr marL="609600" indent="-609600">
              <a:buFont typeface="Wingdings" pitchFamily="2" charset="2"/>
              <a:buAutoNum type="arabicPeriod"/>
              <a:defRPr/>
            </a:pPr>
            <a:r>
              <a:rPr lang="en-GB" b="1" dirty="0">
                <a:solidFill>
                  <a:srgbClr val="FF0000"/>
                </a:solidFill>
              </a:rPr>
              <a:t>Give me the money</a:t>
            </a:r>
          </a:p>
        </p:txBody>
      </p:sp>
      <p:pic>
        <p:nvPicPr>
          <p:cNvPr id="8" name="Picture 7">
            <a:extLst>
              <a:ext uri="{FF2B5EF4-FFF2-40B4-BE49-F238E27FC236}">
                <a16:creationId xmlns:a16="http://schemas.microsoft.com/office/drawing/2014/main" id="{BFC740F0-7CC3-6D84-ABA9-8A5E6B1D8274}"/>
              </a:ext>
            </a:extLst>
          </p:cNvPr>
          <p:cNvPicPr>
            <a:picLocks noChangeAspect="1"/>
          </p:cNvPicPr>
          <p:nvPr/>
        </p:nvPicPr>
        <p:blipFill>
          <a:blip r:embed="rId2"/>
          <a:stretch>
            <a:fillRect/>
          </a:stretch>
        </p:blipFill>
        <p:spPr>
          <a:xfrm>
            <a:off x="8957857" y="365125"/>
            <a:ext cx="3001466" cy="3707969"/>
          </a:xfrm>
          <a:prstGeom prst="rect">
            <a:avLst/>
          </a:prstGeom>
        </p:spPr>
      </p:pic>
    </p:spTree>
    <p:extLst>
      <p:ext uri="{BB962C8B-B14F-4D97-AF65-F5344CB8AC3E}">
        <p14:creationId xmlns:p14="http://schemas.microsoft.com/office/powerpoint/2010/main" val="157127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p:txBody>
          <a:bodyPr/>
          <a:lstStyle/>
          <a:p>
            <a:pPr eaLnBrk="1" hangingPunct="1">
              <a:defRPr/>
            </a:pPr>
            <a:r>
              <a:rPr lang="en-GB"/>
              <a:t>The aspirational proposal</a:t>
            </a:r>
          </a:p>
        </p:txBody>
      </p:sp>
      <p:sp>
        <p:nvSpPr>
          <p:cNvPr id="98307" name="Rectangle 3"/>
          <p:cNvSpPr>
            <a:spLocks noGrp="1" noChangeArrowheads="1"/>
          </p:cNvSpPr>
          <p:nvPr>
            <p:ph type="body" idx="1"/>
          </p:nvPr>
        </p:nvSpPr>
        <p:spPr>
          <a:xfrm>
            <a:off x="1981200" y="1600200"/>
            <a:ext cx="6655231" cy="1894668"/>
          </a:xfrm>
          <a:ln w="12700">
            <a:solidFill>
              <a:schemeClr val="accent4"/>
            </a:solidFill>
          </a:ln>
        </p:spPr>
        <p:txBody>
          <a:bodyPr>
            <a:normAutofit fontScale="92500"/>
          </a:bodyPr>
          <a:lstStyle/>
          <a:p>
            <a:pPr marL="609600" indent="-609600">
              <a:buFont typeface="Wingdings" pitchFamily="2" charset="2"/>
              <a:buAutoNum type="arabicPeriod"/>
              <a:defRPr/>
            </a:pPr>
            <a:r>
              <a:rPr lang="en-GB" dirty="0"/>
              <a:t>I want to solve the problem of avoiding deadlocks and race conditions in concurrent and distributed programs</a:t>
            </a:r>
          </a:p>
          <a:p>
            <a:pPr marL="609600" indent="-609600">
              <a:buFont typeface="Wingdings" pitchFamily="2" charset="2"/>
              <a:buAutoNum type="arabicPeriod"/>
              <a:defRPr/>
            </a:pPr>
            <a:r>
              <a:rPr lang="en-GB" b="1" dirty="0">
                <a:solidFill>
                  <a:srgbClr val="FF0000"/>
                </a:solidFill>
              </a:rPr>
              <a:t>Give me the money</a:t>
            </a:r>
          </a:p>
        </p:txBody>
      </p:sp>
      <p:sp>
        <p:nvSpPr>
          <p:cNvPr id="2" name="Rectangle: Rounded Corners 1">
            <a:extLst>
              <a:ext uri="{FF2B5EF4-FFF2-40B4-BE49-F238E27FC236}">
                <a16:creationId xmlns:a16="http://schemas.microsoft.com/office/drawing/2014/main" id="{1DB6B87E-9298-FD36-3677-38C2EE1398DB}"/>
              </a:ext>
            </a:extLst>
          </p:cNvPr>
          <p:cNvSpPr/>
          <p:nvPr/>
        </p:nvSpPr>
        <p:spPr>
          <a:xfrm>
            <a:off x="838200" y="3669224"/>
            <a:ext cx="7678119" cy="29059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It is easy to identify an impressive mountain</a:t>
            </a:r>
          </a:p>
          <a:p>
            <a:pPr algn="ctr"/>
            <a:endParaRPr lang="en-US" sz="2800" dirty="0">
              <a:solidFill>
                <a:schemeClr val="bg1"/>
              </a:solidFill>
            </a:endParaRPr>
          </a:p>
          <a:p>
            <a:pPr algn="ctr"/>
            <a:r>
              <a:rPr lang="en-US" sz="2800" dirty="0">
                <a:solidFill>
                  <a:schemeClr val="bg1"/>
                </a:solidFill>
              </a:rPr>
              <a:t>But that is not enough: you must convince your reader that you stand some chance of climbing the mountain</a:t>
            </a:r>
          </a:p>
        </p:txBody>
      </p:sp>
      <p:pic>
        <p:nvPicPr>
          <p:cNvPr id="8" name="Picture 7">
            <a:extLst>
              <a:ext uri="{FF2B5EF4-FFF2-40B4-BE49-F238E27FC236}">
                <a16:creationId xmlns:a16="http://schemas.microsoft.com/office/drawing/2014/main" id="{BFC740F0-7CC3-6D84-ABA9-8A5E6B1D8274}"/>
              </a:ext>
            </a:extLst>
          </p:cNvPr>
          <p:cNvPicPr>
            <a:picLocks noChangeAspect="1"/>
          </p:cNvPicPr>
          <p:nvPr/>
        </p:nvPicPr>
        <p:blipFill>
          <a:blip r:embed="rId2"/>
          <a:stretch>
            <a:fillRect/>
          </a:stretch>
        </p:blipFill>
        <p:spPr>
          <a:xfrm>
            <a:off x="8957857" y="365125"/>
            <a:ext cx="3001466" cy="3707969"/>
          </a:xfrm>
          <a:prstGeom prst="rect">
            <a:avLst/>
          </a:prstGeom>
        </p:spPr>
      </p:pic>
      <p:sp>
        <p:nvSpPr>
          <p:cNvPr id="3" name="Speech Bubble: Rectangle with Corners Rounded 2">
            <a:extLst>
              <a:ext uri="{FF2B5EF4-FFF2-40B4-BE49-F238E27FC236}">
                <a16:creationId xmlns:a16="http://schemas.microsoft.com/office/drawing/2014/main" id="{A8CE4392-850B-B73A-2E47-5D5A68E68B7D}"/>
              </a:ext>
            </a:extLst>
          </p:cNvPr>
          <p:cNvSpPr/>
          <p:nvPr/>
        </p:nvSpPr>
        <p:spPr>
          <a:xfrm>
            <a:off x="9283486" y="4735646"/>
            <a:ext cx="1615698" cy="1269947"/>
          </a:xfrm>
          <a:prstGeom prst="wedgeRoundRectCallout">
            <a:avLst>
              <a:gd name="adj1" fmla="val -1986"/>
              <a:gd name="adj2" fmla="val -278294"/>
              <a:gd name="adj3" fmla="val 16667"/>
            </a:avLst>
          </a:prstGeom>
          <a:solidFill>
            <a:srgbClr val="C1350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Lots of dead bodies</a:t>
            </a:r>
          </a:p>
        </p:txBody>
      </p:sp>
    </p:spTree>
    <p:extLst>
      <p:ext uri="{BB962C8B-B14F-4D97-AF65-F5344CB8AC3E}">
        <p14:creationId xmlns:p14="http://schemas.microsoft.com/office/powerpoint/2010/main" val="13762271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p:cNvSpPr>
            <a:spLocks noGrp="1" noChangeArrowheads="1"/>
          </p:cNvSpPr>
          <p:nvPr>
            <p:ph type="title"/>
          </p:nvPr>
        </p:nvSpPr>
        <p:spPr/>
        <p:txBody>
          <a:bodyPr/>
          <a:lstStyle/>
          <a:p>
            <a:pPr eaLnBrk="1" hangingPunct="1">
              <a:defRPr/>
            </a:pPr>
            <a:r>
              <a:rPr lang="en-GB"/>
              <a:t>Climbing the mountain</a:t>
            </a:r>
          </a:p>
        </p:txBody>
      </p:sp>
      <p:sp>
        <p:nvSpPr>
          <p:cNvPr id="101379" name="Rectangle 3"/>
          <p:cNvSpPr>
            <a:spLocks noGrp="1" noChangeArrowheads="1"/>
          </p:cNvSpPr>
          <p:nvPr>
            <p:ph type="body" idx="1"/>
          </p:nvPr>
        </p:nvSpPr>
        <p:spPr>
          <a:xfrm>
            <a:off x="838200" y="1825625"/>
            <a:ext cx="6713723" cy="4351338"/>
          </a:xfrm>
        </p:spPr>
        <p:txBody>
          <a:bodyPr>
            <a:normAutofit fontScale="92500" lnSpcReduction="20000"/>
          </a:bodyPr>
          <a:lstStyle/>
          <a:p>
            <a:pPr marL="609600" indent="-609600">
              <a:buNone/>
              <a:defRPr/>
            </a:pPr>
            <a:r>
              <a:rPr lang="en-GB" dirty="0"/>
              <a:t>Two sorts of evidence</a:t>
            </a:r>
          </a:p>
          <a:p>
            <a:pPr marL="609600" indent="-609600">
              <a:lnSpc>
                <a:spcPct val="110000"/>
              </a:lnSpc>
              <a:buFont typeface="Wingdings" pitchFamily="2" charset="2"/>
              <a:buAutoNum type="arabicPeriod"/>
              <a:defRPr/>
            </a:pPr>
            <a:r>
              <a:rPr lang="en-GB" dirty="0"/>
              <a:t>You must, must, must say what is the      		</a:t>
            </a:r>
            <a:r>
              <a:rPr lang="en-GB" sz="6600" b="1" dirty="0">
                <a:solidFill>
                  <a:srgbClr val="FF0000"/>
                </a:solidFill>
              </a:rPr>
              <a:t>idea</a:t>
            </a:r>
            <a:r>
              <a:rPr lang="en-GB" dirty="0"/>
              <a:t> </a:t>
            </a:r>
            <a:br>
              <a:rPr lang="en-GB" dirty="0"/>
            </a:br>
            <a:r>
              <a:rPr lang="en-GB" dirty="0"/>
              <a:t>that you are bringing to the proposal.  “Where’s the beef?”</a:t>
            </a:r>
          </a:p>
          <a:p>
            <a:pPr marL="609600" indent="-609600">
              <a:lnSpc>
                <a:spcPct val="110000"/>
              </a:lnSpc>
              <a:buFont typeface="Wingdings" pitchFamily="2" charset="2"/>
              <a:buAutoNum type="arabicPeriod"/>
              <a:defRPr/>
            </a:pPr>
            <a:endParaRPr lang="en-GB" dirty="0"/>
          </a:p>
          <a:p>
            <a:pPr marL="609600" indent="-609600">
              <a:lnSpc>
                <a:spcPct val="110000"/>
              </a:lnSpc>
              <a:buFont typeface="Wingdings" pitchFamily="2" charset="2"/>
              <a:buAutoNum type="arabicPeriod"/>
              <a:defRPr/>
            </a:pPr>
            <a:r>
              <a:rPr lang="en-GB" dirty="0"/>
              <a:t>Explain modestly but firmly why you are ideally equipped to carry out this work.  </a:t>
            </a:r>
            <a:r>
              <a:rPr lang="en-GB" sz="2400" dirty="0"/>
              <a:t>(NB: not enough without (1))</a:t>
            </a:r>
          </a:p>
        </p:txBody>
      </p:sp>
      <p:pic>
        <p:nvPicPr>
          <p:cNvPr id="3" name="Picture 2" descr="Diagram&#10;&#10;Description automatically generated">
            <a:extLst>
              <a:ext uri="{FF2B5EF4-FFF2-40B4-BE49-F238E27FC236}">
                <a16:creationId xmlns:a16="http://schemas.microsoft.com/office/drawing/2014/main" id="{22DAB2D9-AA38-9C3F-23DC-9B3AA56EECA1}"/>
              </a:ext>
            </a:extLst>
          </p:cNvPr>
          <p:cNvPicPr>
            <a:picLocks noChangeAspect="1"/>
          </p:cNvPicPr>
          <p:nvPr/>
        </p:nvPicPr>
        <p:blipFill rotWithShape="1">
          <a:blip r:embed="rId2"/>
          <a:srcRect b="7741"/>
          <a:stretch/>
        </p:blipFill>
        <p:spPr>
          <a:xfrm>
            <a:off x="7274164" y="365125"/>
            <a:ext cx="4302567" cy="295538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p:txBody>
          <a:bodyPr/>
          <a:lstStyle/>
          <a:p>
            <a:pPr eaLnBrk="1" hangingPunct="1">
              <a:defRPr/>
            </a:pPr>
            <a:r>
              <a:rPr lang="en-GB" sz="5400"/>
              <a:t>Your idea</a:t>
            </a:r>
          </a:p>
        </p:txBody>
      </p:sp>
      <p:sp>
        <p:nvSpPr>
          <p:cNvPr id="102403" name="Rectangle 3"/>
          <p:cNvSpPr>
            <a:spLocks noGrp="1" noChangeArrowheads="1"/>
          </p:cNvSpPr>
          <p:nvPr>
            <p:ph type="body" idx="1"/>
          </p:nvPr>
        </p:nvSpPr>
        <p:spPr>
          <a:xfrm>
            <a:off x="728420" y="1600200"/>
            <a:ext cx="10542722" cy="4997450"/>
          </a:xfrm>
        </p:spPr>
        <p:txBody>
          <a:bodyPr/>
          <a:lstStyle/>
          <a:p>
            <a:pPr>
              <a:defRPr/>
            </a:pPr>
            <a:r>
              <a:rPr lang="en-GB" dirty="0"/>
              <a:t>Identify a promising pathway up the mountain: give real technical “</a:t>
            </a:r>
            <a:r>
              <a:rPr lang="en-GB" b="1" dirty="0">
                <a:solidFill>
                  <a:srgbClr val="FF0000"/>
                </a:solidFill>
              </a:rPr>
              <a:t>meat</a:t>
            </a:r>
            <a:r>
              <a:rPr lang="en-GB" dirty="0"/>
              <a:t>”, so an expert reader could (without reading your doubtless-excellent papers) have some idea of what the idea is</a:t>
            </a:r>
          </a:p>
          <a:p>
            <a:pPr eaLnBrk="1" hangingPunct="1">
              <a:lnSpc>
                <a:spcPct val="90000"/>
              </a:lnSpc>
              <a:defRPr/>
            </a:pPr>
            <a:r>
              <a:rPr lang="en-GB" dirty="0"/>
              <a:t>Offer objective </a:t>
            </a:r>
            <a:r>
              <a:rPr lang="en-GB" b="1" dirty="0">
                <a:solidFill>
                  <a:srgbClr val="FF0000"/>
                </a:solidFill>
              </a:rPr>
              <a:t>evidence</a:t>
            </a:r>
            <a:r>
              <a:rPr lang="en-GB" dirty="0"/>
              <a:t> that it’s a </a:t>
            </a:r>
            <a:r>
              <a:rPr lang="en-GB" b="1" dirty="0">
                <a:solidFill>
                  <a:srgbClr val="FF0000"/>
                </a:solidFill>
              </a:rPr>
              <a:t>promising</a:t>
            </a:r>
            <a:r>
              <a:rPr lang="en-GB" dirty="0"/>
              <a:t> idea:</a:t>
            </a:r>
          </a:p>
          <a:p>
            <a:pPr lvl="1" eaLnBrk="1" hangingPunct="1">
              <a:lnSpc>
                <a:spcPct val="90000"/>
              </a:lnSpc>
              <a:defRPr/>
            </a:pPr>
            <a:r>
              <a:rPr lang="en-GB" dirty="0"/>
              <a:t>Results of preliminary work</a:t>
            </a:r>
          </a:p>
          <a:p>
            <a:pPr lvl="1" eaLnBrk="1" hangingPunct="1">
              <a:lnSpc>
                <a:spcPct val="90000"/>
              </a:lnSpc>
              <a:defRPr/>
            </a:pPr>
            <a:r>
              <a:rPr lang="en-GB" dirty="0"/>
              <a:t>Prototypes</a:t>
            </a:r>
          </a:p>
          <a:p>
            <a:pPr lvl="1" eaLnBrk="1" hangingPunct="1">
              <a:lnSpc>
                <a:spcPct val="90000"/>
              </a:lnSpc>
              <a:defRPr/>
            </a:pPr>
            <a:r>
              <a:rPr lang="en-GB" dirty="0"/>
              <a:t>Publications</a:t>
            </a:r>
          </a:p>
          <a:p>
            <a:pPr lvl="1" eaLnBrk="1" hangingPunct="1">
              <a:lnSpc>
                <a:spcPct val="90000"/>
              </a:lnSpc>
              <a:defRPr/>
            </a:pPr>
            <a:r>
              <a:rPr lang="en-GB" dirty="0"/>
              <a:t>Applications</a:t>
            </a:r>
          </a:p>
          <a:p>
            <a:pPr eaLnBrk="1" hangingPunct="1">
              <a:lnSpc>
                <a:spcPct val="90000"/>
              </a:lnSpc>
              <a:defRPr/>
            </a:pPr>
            <a:r>
              <a:rPr lang="en-GB" dirty="0"/>
              <a:t>Many, many grant proposals are buzz-word-compliant, but lack almost all technical content.  Reject!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p:txBody>
          <a:bodyPr/>
          <a:lstStyle/>
          <a:p>
            <a:pPr eaLnBrk="1" hangingPunct="1">
              <a:defRPr/>
            </a:pPr>
            <a:r>
              <a:rPr lang="en-GB"/>
              <a:t>Blowing your own trumpet</a:t>
            </a:r>
          </a:p>
        </p:txBody>
      </p:sp>
      <p:sp>
        <p:nvSpPr>
          <p:cNvPr id="103427" name="Rectangle 3"/>
          <p:cNvSpPr>
            <a:spLocks noGrp="1" noChangeArrowheads="1"/>
          </p:cNvSpPr>
          <p:nvPr>
            <p:ph type="body" idx="1"/>
          </p:nvPr>
        </p:nvSpPr>
        <p:spPr>
          <a:xfrm>
            <a:off x="838201" y="1576952"/>
            <a:ext cx="10116518" cy="4997450"/>
          </a:xfrm>
        </p:spPr>
        <p:txBody>
          <a:bodyPr/>
          <a:lstStyle/>
          <a:p>
            <a:pPr eaLnBrk="1" hangingPunct="1">
              <a:defRPr/>
            </a:pPr>
            <a:r>
              <a:rPr lang="en-GB" dirty="0"/>
              <a:t>Most researchers are far too modest.  “It has been shown that …[4]”, when [4] is your own work!</a:t>
            </a:r>
          </a:p>
          <a:p>
            <a:pPr eaLnBrk="1" hangingPunct="1">
              <a:defRPr/>
            </a:pPr>
            <a:r>
              <a:rPr lang="en-GB" b="1" dirty="0">
                <a:solidFill>
                  <a:srgbClr val="FF0000"/>
                </a:solidFill>
              </a:rPr>
              <a:t>Express value judgements:</a:t>
            </a:r>
            <a:r>
              <a:rPr lang="en-GB" dirty="0">
                <a:solidFill>
                  <a:srgbClr val="FF0000"/>
                </a:solidFill>
              </a:rPr>
              <a:t> </a:t>
            </a:r>
            <a:r>
              <a:rPr lang="en-GB" dirty="0"/>
              <a:t>pretend that you are a well-informed but unbiased expert</a:t>
            </a:r>
          </a:p>
          <a:p>
            <a:pPr eaLnBrk="1" hangingPunct="1">
              <a:defRPr/>
            </a:pPr>
            <a:r>
              <a:rPr lang="en-GB" dirty="0"/>
              <a:t>In particular, explain why you are well-positioned to carry out this research</a:t>
            </a:r>
          </a:p>
          <a:p>
            <a:pPr eaLnBrk="1" hangingPunct="1">
              <a:defRPr/>
            </a:pPr>
            <a:r>
              <a:rPr lang="en-GB" b="1" dirty="0">
                <a:solidFill>
                  <a:srgbClr val="FF0000"/>
                </a:solidFill>
              </a:rPr>
              <a:t>Use the first person</a:t>
            </a:r>
            <a:r>
              <a:rPr lang="en-GB" dirty="0">
                <a:solidFill>
                  <a:srgbClr val="FF0000"/>
                </a:solidFill>
              </a:rPr>
              <a:t>: </a:t>
            </a:r>
            <a:r>
              <a:rPr lang="en-GB" dirty="0"/>
              <a:t>“I did this”, “We did that”.</a:t>
            </a:r>
          </a:p>
          <a:p>
            <a:pPr eaLnBrk="1" hangingPunct="1">
              <a:defRPr/>
            </a:pPr>
            <a:r>
              <a:rPr lang="en-GB" dirty="0"/>
              <a:t>Do not rely only on the boring “track record” section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ChangeArrowheads="1"/>
          </p:cNvSpPr>
          <p:nvPr>
            <p:ph type="title"/>
          </p:nvPr>
        </p:nvSpPr>
        <p:spPr/>
        <p:txBody>
          <a:bodyPr/>
          <a:lstStyle/>
          <a:p>
            <a:pPr eaLnBrk="1" hangingPunct="1">
              <a:defRPr/>
            </a:pPr>
            <a:r>
              <a:rPr lang="en-GB"/>
              <a:t>Blowing your own trumpet</a:t>
            </a:r>
          </a:p>
        </p:txBody>
      </p:sp>
      <p:sp>
        <p:nvSpPr>
          <p:cNvPr id="104451" name="Rectangle 3"/>
          <p:cNvSpPr>
            <a:spLocks noGrp="1" noChangeArrowheads="1"/>
          </p:cNvSpPr>
          <p:nvPr>
            <p:ph type="body" idx="1"/>
          </p:nvPr>
        </p:nvSpPr>
        <p:spPr/>
        <p:txBody>
          <a:bodyPr/>
          <a:lstStyle/>
          <a:p>
            <a:pPr eaLnBrk="1" hangingPunct="1">
              <a:buFont typeface="Wingdings" pitchFamily="2" charset="2"/>
              <a:buNone/>
              <a:defRPr/>
            </a:pPr>
            <a:r>
              <a:rPr lang="en-GB" dirty="0"/>
              <a:t>Make strong, but defensible, statements</a:t>
            </a:r>
          </a:p>
          <a:p>
            <a:pPr eaLnBrk="1" hangingPunct="1">
              <a:defRPr/>
            </a:pPr>
            <a:r>
              <a:rPr lang="en-GB" dirty="0"/>
              <a:t>“We were the first to …”</a:t>
            </a:r>
          </a:p>
          <a:p>
            <a:pPr eaLnBrk="1" hangingPunct="1">
              <a:defRPr/>
            </a:pPr>
            <a:r>
              <a:rPr lang="en-GB" dirty="0"/>
              <a:t>“Our 1998 POPL paper has proved very influential…”</a:t>
            </a:r>
          </a:p>
          <a:p>
            <a:pPr eaLnBrk="1" hangingPunct="1">
              <a:defRPr/>
            </a:pPr>
            <a:r>
              <a:rPr lang="en-GB" dirty="0"/>
              <a:t>“We are recognised as world leaders in functional programming”</a:t>
            </a:r>
            <a:endParaRPr lang="en-GB" sz="1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ChangeArrowheads="1"/>
          </p:cNvSpPr>
          <p:nvPr>
            <p:ph type="title"/>
          </p:nvPr>
        </p:nvSpPr>
        <p:spPr/>
        <p:txBody>
          <a:bodyPr/>
          <a:lstStyle/>
          <a:p>
            <a:pPr eaLnBrk="1" hangingPunct="1">
              <a:defRPr/>
            </a:pPr>
            <a:r>
              <a:rPr lang="en-GB"/>
              <a:t>Blowing your own trumpet</a:t>
            </a:r>
          </a:p>
        </p:txBody>
      </p:sp>
      <p:sp>
        <p:nvSpPr>
          <p:cNvPr id="105475" name="Rectangle 3"/>
          <p:cNvSpPr>
            <a:spLocks noGrp="1" noChangeArrowheads="1"/>
          </p:cNvSpPr>
          <p:nvPr>
            <p:ph type="body" idx="1"/>
          </p:nvPr>
        </p:nvSpPr>
        <p:spPr>
          <a:xfrm>
            <a:off x="838200" y="1689321"/>
            <a:ext cx="9372600" cy="4056681"/>
          </a:xfrm>
        </p:spPr>
        <p:txBody>
          <a:bodyPr/>
          <a:lstStyle/>
          <a:p>
            <a:pPr eaLnBrk="1" hangingPunct="1">
              <a:buFont typeface="Wingdings" pitchFamily="2" charset="2"/>
              <a:buNone/>
              <a:defRPr/>
            </a:pPr>
            <a:r>
              <a:rPr lang="en-GB" dirty="0"/>
              <a:t>Make strong, but defensible, statements</a:t>
            </a:r>
          </a:p>
          <a:p>
            <a:pPr eaLnBrk="1" hangingPunct="1">
              <a:defRPr/>
            </a:pPr>
            <a:r>
              <a:rPr lang="en-GB" dirty="0"/>
              <a:t>“We were the first to …”</a:t>
            </a:r>
          </a:p>
          <a:p>
            <a:pPr eaLnBrk="1" hangingPunct="1">
              <a:defRPr/>
            </a:pPr>
            <a:r>
              <a:rPr lang="en-GB" dirty="0"/>
              <a:t>“Our 1998 POPL paper has proved very influential…”</a:t>
            </a:r>
          </a:p>
          <a:p>
            <a:pPr eaLnBrk="1" hangingPunct="1">
              <a:defRPr/>
            </a:pPr>
            <a:r>
              <a:rPr lang="en-GB" dirty="0"/>
              <a:t>“We are recognised as world leaders in functional programming / Haskell / </a:t>
            </a:r>
            <a:r>
              <a:rPr lang="en-GB" sz="2400" dirty="0"/>
              <a:t>Haskell’s type system / </a:t>
            </a:r>
            <a:r>
              <a:rPr lang="en-GB" sz="2000" dirty="0"/>
              <a:t>functional dependencies in Haskell’s type system / </a:t>
            </a:r>
            <a:r>
              <a:rPr lang="en-GB" sz="1800" dirty="0"/>
              <a:t>sub-variant X of variant Y of functional dependencies in Haskell’s type system”</a:t>
            </a:r>
          </a:p>
          <a:p>
            <a:pPr eaLnBrk="1" hangingPunct="1">
              <a:defRPr/>
            </a:pPr>
            <a:endParaRPr lang="en-GB"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p:nvPr>
        </p:nvSpPr>
        <p:spPr/>
        <p:txBody>
          <a:bodyPr/>
          <a:lstStyle/>
          <a:p>
            <a:pPr eaLnBrk="1" hangingPunct="1">
              <a:defRPr/>
            </a:pPr>
            <a:r>
              <a:rPr lang="en-GB"/>
              <a:t>The I’ll-work-on-it proposal</a:t>
            </a:r>
          </a:p>
        </p:txBody>
      </p:sp>
      <p:sp>
        <p:nvSpPr>
          <p:cNvPr id="106499" name="Rectangle 3"/>
          <p:cNvSpPr>
            <a:spLocks noGrp="1" noChangeArrowheads="1"/>
          </p:cNvSpPr>
          <p:nvPr>
            <p:ph type="body" idx="1"/>
          </p:nvPr>
        </p:nvSpPr>
        <p:spPr>
          <a:xfrm>
            <a:off x="1981200" y="1600201"/>
            <a:ext cx="8229600" cy="2661833"/>
          </a:xfrm>
          <a:ln w="12700">
            <a:solidFill>
              <a:schemeClr val="accent4"/>
            </a:solidFill>
          </a:ln>
        </p:spPr>
        <p:txBody>
          <a:bodyPr/>
          <a:lstStyle/>
          <a:p>
            <a:pPr marL="609600" indent="-609600">
              <a:buFont typeface="Wingdings" pitchFamily="2" charset="2"/>
              <a:buAutoNum type="arabicPeriod"/>
              <a:defRPr/>
            </a:pPr>
            <a:r>
              <a:rPr lang="en-GB" dirty="0"/>
              <a:t>Here is a (well-formulated, important) problem</a:t>
            </a:r>
          </a:p>
          <a:p>
            <a:pPr marL="609600" indent="-609600">
              <a:buFont typeface="Wingdings" pitchFamily="2" charset="2"/>
              <a:buAutoNum type="arabicPeriod"/>
              <a:defRPr/>
            </a:pPr>
            <a:r>
              <a:rPr lang="en-GB" dirty="0"/>
              <a:t>Here is a promising idea (…evidence)</a:t>
            </a:r>
          </a:p>
          <a:p>
            <a:pPr marL="609600" indent="-609600">
              <a:buFont typeface="Wingdings" pitchFamily="2" charset="2"/>
              <a:buAutoNum type="arabicPeriod"/>
              <a:defRPr/>
            </a:pPr>
            <a:r>
              <a:rPr lang="en-GB" dirty="0"/>
              <a:t>We’re a great team (…evidence)</a:t>
            </a:r>
          </a:p>
          <a:p>
            <a:pPr marL="609600" indent="-609600">
              <a:buFont typeface="Wingdings" pitchFamily="2" charset="2"/>
              <a:buAutoNum type="arabicPeriod"/>
              <a:defRPr/>
            </a:pPr>
            <a:r>
              <a:rPr lang="en-GB" dirty="0"/>
              <a:t>We’ll work on it</a:t>
            </a:r>
          </a:p>
          <a:p>
            <a:pPr marL="609600" indent="-609600">
              <a:buFont typeface="Wingdings" pitchFamily="2" charset="2"/>
              <a:buAutoNum type="arabicPeriod"/>
              <a:defRPr/>
            </a:pPr>
            <a:r>
              <a:rPr lang="en-GB" b="1" dirty="0">
                <a:solidFill>
                  <a:srgbClr val="FF0000"/>
                </a:solidFill>
              </a:rPr>
              <a:t>Give me the money</a:t>
            </a:r>
          </a:p>
          <a:p>
            <a:pPr marL="609600" indent="-609600">
              <a:defRPr/>
            </a:pPr>
            <a:endParaRPr lang="en-GB"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p:nvPr>
        </p:nvSpPr>
        <p:spPr/>
        <p:txBody>
          <a:bodyPr/>
          <a:lstStyle/>
          <a:p>
            <a:pPr eaLnBrk="1" hangingPunct="1">
              <a:defRPr/>
            </a:pPr>
            <a:r>
              <a:rPr lang="en-GB"/>
              <a:t>The I’ll-work-on-it proposal</a:t>
            </a:r>
          </a:p>
        </p:txBody>
      </p:sp>
      <p:sp>
        <p:nvSpPr>
          <p:cNvPr id="106499" name="Rectangle 3"/>
          <p:cNvSpPr>
            <a:spLocks noGrp="1" noChangeArrowheads="1"/>
          </p:cNvSpPr>
          <p:nvPr>
            <p:ph type="body" idx="1"/>
          </p:nvPr>
        </p:nvSpPr>
        <p:spPr>
          <a:xfrm>
            <a:off x="1981200" y="1600201"/>
            <a:ext cx="8229600" cy="2661833"/>
          </a:xfrm>
          <a:ln w="12700">
            <a:solidFill>
              <a:schemeClr val="accent4"/>
            </a:solidFill>
          </a:ln>
        </p:spPr>
        <p:txBody>
          <a:bodyPr/>
          <a:lstStyle/>
          <a:p>
            <a:pPr marL="609600" indent="-609600">
              <a:buFont typeface="Wingdings" pitchFamily="2" charset="2"/>
              <a:buAutoNum type="arabicPeriod"/>
              <a:defRPr/>
            </a:pPr>
            <a:r>
              <a:rPr lang="en-GB" dirty="0"/>
              <a:t>Here is a (well-formulated, important) problem</a:t>
            </a:r>
          </a:p>
          <a:p>
            <a:pPr marL="609600" indent="-609600">
              <a:buFont typeface="Wingdings" pitchFamily="2" charset="2"/>
              <a:buAutoNum type="arabicPeriod"/>
              <a:defRPr/>
            </a:pPr>
            <a:r>
              <a:rPr lang="en-GB" dirty="0"/>
              <a:t>Here is a promising idea (…evidence)</a:t>
            </a:r>
          </a:p>
          <a:p>
            <a:pPr marL="609600" indent="-609600">
              <a:buFont typeface="Wingdings" pitchFamily="2" charset="2"/>
              <a:buAutoNum type="arabicPeriod"/>
              <a:defRPr/>
            </a:pPr>
            <a:r>
              <a:rPr lang="en-GB" dirty="0"/>
              <a:t>We’re a great team (…evidence)</a:t>
            </a:r>
          </a:p>
          <a:p>
            <a:pPr marL="609600" indent="-609600">
              <a:buFont typeface="Wingdings" pitchFamily="2" charset="2"/>
              <a:buAutoNum type="arabicPeriod"/>
              <a:defRPr/>
            </a:pPr>
            <a:r>
              <a:rPr lang="en-GB" dirty="0"/>
              <a:t>We’ll work on it</a:t>
            </a:r>
          </a:p>
          <a:p>
            <a:pPr marL="609600" indent="-609600">
              <a:buFont typeface="Wingdings" pitchFamily="2" charset="2"/>
              <a:buAutoNum type="arabicPeriod"/>
              <a:defRPr/>
            </a:pPr>
            <a:r>
              <a:rPr lang="en-GB" b="1" dirty="0">
                <a:solidFill>
                  <a:srgbClr val="FF0000"/>
                </a:solidFill>
              </a:rPr>
              <a:t>Give me the money</a:t>
            </a:r>
          </a:p>
          <a:p>
            <a:pPr marL="609600" indent="-609600">
              <a:defRPr/>
            </a:pPr>
            <a:endParaRPr lang="en-GB" dirty="0"/>
          </a:p>
        </p:txBody>
      </p:sp>
      <p:sp>
        <p:nvSpPr>
          <p:cNvPr id="2" name="Rectangle: Rounded Corners 1">
            <a:extLst>
              <a:ext uri="{FF2B5EF4-FFF2-40B4-BE49-F238E27FC236}">
                <a16:creationId xmlns:a16="http://schemas.microsoft.com/office/drawing/2014/main" id="{63A617EB-E291-0C3C-ABBA-80B57DB18265}"/>
              </a:ext>
            </a:extLst>
          </p:cNvPr>
          <p:cNvSpPr/>
          <p:nvPr/>
        </p:nvSpPr>
        <p:spPr>
          <a:xfrm>
            <a:off x="2874935" y="4489719"/>
            <a:ext cx="5548393" cy="2186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The key question</a:t>
            </a:r>
          </a:p>
          <a:p>
            <a:pPr algn="ctr"/>
            <a:r>
              <a:rPr lang="en-US" sz="2400" dirty="0">
                <a:solidFill>
                  <a:schemeClr val="bg1"/>
                </a:solidFill>
              </a:rPr>
              <a:t>How would an unbiased observer know if your research had succeeded?</a:t>
            </a:r>
          </a:p>
          <a:p>
            <a:pPr algn="ctr"/>
            <a:endParaRPr lang="en-US" sz="2400" dirty="0">
              <a:solidFill>
                <a:schemeClr val="bg1"/>
              </a:solidFill>
            </a:endParaRPr>
          </a:p>
          <a:p>
            <a:pPr algn="ctr"/>
            <a:r>
              <a:rPr lang="en-US" sz="2400" dirty="0">
                <a:solidFill>
                  <a:schemeClr val="bg1"/>
                </a:solidFill>
              </a:rPr>
              <a:t>ESPRC-speak “aims, objectives”</a:t>
            </a:r>
          </a:p>
          <a:p>
            <a:pPr algn="ctr"/>
            <a:endParaRPr lang="en-US" sz="2400" dirty="0">
              <a:solidFill>
                <a:schemeClr val="bg1"/>
              </a:solidFill>
            </a:endParaRPr>
          </a:p>
        </p:txBody>
      </p:sp>
    </p:spTree>
    <p:extLst>
      <p:ext uri="{BB962C8B-B14F-4D97-AF65-F5344CB8AC3E}">
        <p14:creationId xmlns:p14="http://schemas.microsoft.com/office/powerpoint/2010/main" val="20947285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p:nvPr>
        </p:nvSpPr>
        <p:spPr/>
        <p:txBody>
          <a:bodyPr/>
          <a:lstStyle/>
          <a:p>
            <a:pPr eaLnBrk="1" hangingPunct="1">
              <a:defRPr/>
            </a:pPr>
            <a:r>
              <a:rPr lang="en-GB"/>
              <a:t>The state of play</a:t>
            </a:r>
          </a:p>
        </p:txBody>
      </p:sp>
      <p:sp>
        <p:nvSpPr>
          <p:cNvPr id="94211" name="Rectangle 3"/>
          <p:cNvSpPr>
            <a:spLocks noGrp="1" noChangeArrowheads="1"/>
          </p:cNvSpPr>
          <p:nvPr>
            <p:ph type="body" idx="1"/>
          </p:nvPr>
        </p:nvSpPr>
        <p:spPr/>
        <p:txBody>
          <a:bodyPr/>
          <a:lstStyle/>
          <a:p>
            <a:pPr eaLnBrk="1" hangingPunct="1">
              <a:defRPr/>
            </a:pPr>
            <a:r>
              <a:rPr lang="en-GB"/>
              <a:t>Even a strong proposal is in a lottery, but a weak one is certainly dead</a:t>
            </a:r>
          </a:p>
          <a:p>
            <a:pPr eaLnBrk="1" hangingPunct="1">
              <a:defRPr/>
            </a:pPr>
            <a:r>
              <a:rPr lang="en-GB"/>
              <a:t>Many research proposals are weak</a:t>
            </a:r>
          </a:p>
          <a:p>
            <a:pPr eaLnBrk="1" hangingPunct="1">
              <a:defRPr/>
            </a:pPr>
            <a:r>
              <a:rPr lang="en-GB"/>
              <a:t>Most weak proposals have readily-fixable flaws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ChangeArrowheads="1"/>
          </p:cNvSpPr>
          <p:nvPr>
            <p:ph type="title"/>
          </p:nvPr>
        </p:nvSpPr>
        <p:spPr/>
        <p:txBody>
          <a:bodyPr/>
          <a:lstStyle/>
          <a:p>
            <a:pPr eaLnBrk="1" hangingPunct="1">
              <a:defRPr/>
            </a:pPr>
            <a:r>
              <a:rPr lang="en-GB"/>
              <a:t>Suspicious phrases</a:t>
            </a:r>
          </a:p>
        </p:txBody>
      </p:sp>
      <p:sp>
        <p:nvSpPr>
          <p:cNvPr id="108547" name="Rectangle 3"/>
          <p:cNvSpPr>
            <a:spLocks noGrp="1" noChangeArrowheads="1"/>
          </p:cNvSpPr>
          <p:nvPr>
            <p:ph type="body" idx="1"/>
          </p:nvPr>
        </p:nvSpPr>
        <p:spPr/>
        <p:txBody>
          <a:bodyPr/>
          <a:lstStyle/>
          <a:p>
            <a:pPr eaLnBrk="1" hangingPunct="1">
              <a:defRPr/>
            </a:pPr>
            <a:r>
              <a:rPr lang="en-GB" dirty="0"/>
              <a:t>“Gain insight into…”</a:t>
            </a:r>
          </a:p>
          <a:p>
            <a:pPr eaLnBrk="1" hangingPunct="1">
              <a:defRPr/>
            </a:pPr>
            <a:r>
              <a:rPr lang="en-GB" dirty="0"/>
              <a:t>“Develop the theory of…”</a:t>
            </a:r>
          </a:p>
          <a:p>
            <a:pPr eaLnBrk="1" hangingPunct="1">
              <a:defRPr/>
            </a:pPr>
            <a:r>
              <a:rPr lang="en-GB" dirty="0"/>
              <a:t>“Study…”</a:t>
            </a:r>
          </a:p>
          <a:p>
            <a:pPr eaLnBrk="1" hangingPunct="1">
              <a:defRPr/>
            </a:pPr>
            <a:r>
              <a:rPr lang="en-GB" dirty="0"/>
              <a:t>“Produce a database of...”   [better but still not good]</a:t>
            </a:r>
          </a:p>
          <a:p>
            <a:pPr eaLnBrk="1" hangingPunct="1">
              <a:buFont typeface="Wingdings" pitchFamily="2" charset="2"/>
              <a:buNone/>
              <a:defRPr/>
            </a:pPr>
            <a:endParaRPr lang="en-GB" dirty="0"/>
          </a:p>
          <a:p>
            <a:pPr eaLnBrk="1" hangingPunct="1">
              <a:buFont typeface="Wingdings" pitchFamily="2" charset="2"/>
              <a:buNone/>
              <a:defRPr/>
            </a:pPr>
            <a:r>
              <a:rPr lang="en-GB" dirty="0"/>
              <a:t>	The trouble with all of these is that there is no way to distinguish abject failure from stunning success.</a:t>
            </a:r>
          </a:p>
          <a:p>
            <a:pPr eaLnBrk="1" hangingPunct="1">
              <a:defRPr/>
            </a:pPr>
            <a:endParaRPr lang="en-GB"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p:txBody>
          <a:bodyPr/>
          <a:lstStyle/>
          <a:p>
            <a:pPr eaLnBrk="1" hangingPunct="1">
              <a:defRPr/>
            </a:pPr>
            <a:r>
              <a:rPr lang="en-GB"/>
              <a:t>Good phrases</a:t>
            </a:r>
          </a:p>
        </p:txBody>
      </p:sp>
      <p:sp>
        <p:nvSpPr>
          <p:cNvPr id="109571" name="Rectangle 3"/>
          <p:cNvSpPr>
            <a:spLocks noGrp="1" noChangeArrowheads="1"/>
          </p:cNvSpPr>
          <p:nvPr>
            <p:ph type="body" idx="1"/>
          </p:nvPr>
        </p:nvSpPr>
        <p:spPr/>
        <p:txBody>
          <a:bodyPr/>
          <a:lstStyle/>
          <a:p>
            <a:pPr eaLnBrk="1" hangingPunct="1">
              <a:lnSpc>
                <a:spcPct val="90000"/>
              </a:lnSpc>
              <a:defRPr/>
            </a:pPr>
            <a:r>
              <a:rPr lang="en-GB"/>
              <a:t>“We will build an analyser that will analyse our 200k line C program in reasonable time”</a:t>
            </a:r>
          </a:p>
          <a:p>
            <a:pPr eaLnBrk="1" hangingPunct="1">
              <a:lnSpc>
                <a:spcPct val="90000"/>
              </a:lnSpc>
              <a:defRPr/>
            </a:pPr>
            <a:r>
              <a:rPr lang="en-GB"/>
              <a:t>“We will build a prototype walkabout information-access system, and try it out with three consultants in hospital Y”</a:t>
            </a:r>
          </a:p>
          <a:p>
            <a:pPr eaLnBrk="1" hangingPunct="1">
              <a:lnSpc>
                <a:spcPct val="90000"/>
              </a:lnSpc>
              <a:buFont typeface="Wingdings" pitchFamily="2" charset="2"/>
              <a:buNone/>
              <a:defRPr/>
            </a:pPr>
            <a:endParaRPr lang="en-GB"/>
          </a:p>
          <a:p>
            <a:pPr eaLnBrk="1" hangingPunct="1">
              <a:lnSpc>
                <a:spcPct val="90000"/>
              </a:lnSpc>
              <a:buFont typeface="Wingdings" pitchFamily="2" charset="2"/>
              <a:buNone/>
              <a:defRPr/>
            </a:pPr>
            <a:r>
              <a:rPr lang="en-GB"/>
              <a:t>	The most convincing success criteria involve those “customers” again</a:t>
            </a:r>
          </a:p>
          <a:p>
            <a:pPr eaLnBrk="1" hangingPunct="1">
              <a:lnSpc>
                <a:spcPct val="90000"/>
              </a:lnSpc>
              <a:defRPr/>
            </a:pPr>
            <a:endParaRPr lang="en-GB"/>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p:nvPr>
        </p:nvSpPr>
        <p:spPr/>
        <p:txBody>
          <a:bodyPr/>
          <a:lstStyle/>
          <a:p>
            <a:pPr eaLnBrk="1" hangingPunct="1">
              <a:defRPr/>
            </a:pPr>
            <a:r>
              <a:rPr lang="en-GB"/>
              <a:t>Related work</a:t>
            </a:r>
          </a:p>
        </p:txBody>
      </p:sp>
      <p:sp>
        <p:nvSpPr>
          <p:cNvPr id="111619" name="Rectangle 3"/>
          <p:cNvSpPr>
            <a:spLocks noGrp="1" noChangeArrowheads="1"/>
          </p:cNvSpPr>
          <p:nvPr>
            <p:ph type="body" idx="1"/>
          </p:nvPr>
        </p:nvSpPr>
        <p:spPr/>
        <p:txBody>
          <a:bodyPr/>
          <a:lstStyle/>
          <a:p>
            <a:pPr eaLnBrk="1" hangingPunct="1">
              <a:lnSpc>
                <a:spcPct val="90000"/>
              </a:lnSpc>
              <a:defRPr/>
            </a:pPr>
            <a:r>
              <a:rPr lang="en-GB" b="1" dirty="0">
                <a:solidFill>
                  <a:srgbClr val="FF0000"/>
                </a:solidFill>
              </a:rPr>
              <a:t>Goal 1</a:t>
            </a:r>
            <a:r>
              <a:rPr lang="en-GB" dirty="0"/>
              <a:t>: demonstrate that you totally know the field.  Appearing ignorant of relevant related work is certain death. </a:t>
            </a:r>
          </a:p>
          <a:p>
            <a:pPr eaLnBrk="1" hangingPunct="1">
              <a:lnSpc>
                <a:spcPct val="90000"/>
              </a:lnSpc>
              <a:defRPr/>
            </a:pPr>
            <a:r>
              <a:rPr lang="en-GB" b="1" dirty="0">
                <a:solidFill>
                  <a:srgbClr val="FF0000"/>
                </a:solidFill>
              </a:rPr>
              <a:t>Goal 2</a:t>
            </a:r>
            <a:r>
              <a:rPr lang="en-GB" dirty="0"/>
              <a:t>: a spring-board for describing your promising idea</a:t>
            </a:r>
          </a:p>
          <a:p>
            <a:pPr eaLnBrk="1" hangingPunct="1">
              <a:lnSpc>
                <a:spcPct val="90000"/>
              </a:lnSpc>
              <a:defRPr/>
            </a:pPr>
            <a:r>
              <a:rPr lang="en-GB" dirty="0"/>
              <a:t>But that is all!  </a:t>
            </a:r>
            <a:r>
              <a:rPr lang="en-GB" b="1" dirty="0">
                <a:solidFill>
                  <a:srgbClr val="FF0000"/>
                </a:solidFill>
              </a:rPr>
              <a:t>Do not spend too many words on comparative discussion</a:t>
            </a:r>
            <a:r>
              <a:rPr lang="en-GB" dirty="0"/>
              <a:t>.  The experts will know it; the non-experts won’t care.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ChangeArrowheads="1"/>
          </p:cNvSpPr>
          <p:nvPr>
            <p:ph type="title"/>
          </p:nvPr>
        </p:nvSpPr>
        <p:spPr/>
        <p:txBody>
          <a:bodyPr/>
          <a:lstStyle/>
          <a:p>
            <a:pPr eaLnBrk="1" hangingPunct="1">
              <a:defRPr/>
            </a:pPr>
            <a:r>
              <a:rPr lang="en-GB" dirty="0"/>
              <a:t>Methodology and work plan</a:t>
            </a:r>
          </a:p>
        </p:txBody>
      </p:sp>
      <p:sp>
        <p:nvSpPr>
          <p:cNvPr id="112643" name="Rectangle 3"/>
          <p:cNvSpPr>
            <a:spLocks noGrp="1" noChangeArrowheads="1"/>
          </p:cNvSpPr>
          <p:nvPr>
            <p:ph type="body" idx="1"/>
          </p:nvPr>
        </p:nvSpPr>
        <p:spPr>
          <a:xfrm>
            <a:off x="911817" y="3429000"/>
            <a:ext cx="9342384" cy="2800753"/>
          </a:xfrm>
        </p:spPr>
        <p:txBody>
          <a:bodyPr/>
          <a:lstStyle/>
          <a:p>
            <a:pPr eaLnBrk="1" hangingPunct="1">
              <a:defRPr/>
            </a:pPr>
            <a:r>
              <a:rPr lang="en-GB" dirty="0"/>
              <a:t>Usually vastly over-stressed in my view.</a:t>
            </a:r>
          </a:p>
          <a:p>
            <a:pPr eaLnBrk="1" hangingPunct="1">
              <a:defRPr/>
            </a:pPr>
            <a:r>
              <a:rPr lang="en-GB" dirty="0"/>
              <a:t>Concentrate on (a) your idea, and (b) your aims/objectives/success criteria.  I trust you to manage the details</a:t>
            </a:r>
          </a:p>
          <a:p>
            <a:pPr eaLnBrk="1" hangingPunct="1">
              <a:defRPr/>
            </a:pPr>
            <a:r>
              <a:rPr lang="en-GB" dirty="0"/>
              <a:t>But if there is research risk in some aspect, do describe that, and fall-back positions</a:t>
            </a:r>
          </a:p>
        </p:txBody>
      </p:sp>
      <p:sp>
        <p:nvSpPr>
          <p:cNvPr id="6" name="Rounded Rectangle 5"/>
          <p:cNvSpPr/>
          <p:nvPr/>
        </p:nvSpPr>
        <p:spPr>
          <a:xfrm>
            <a:off x="1441020" y="1446052"/>
            <a:ext cx="8712200" cy="1439862"/>
          </a:xfrm>
          <a:prstGeom prst="roundRect">
            <a:avLst/>
          </a:prstGeom>
          <a:solidFill>
            <a:srgbClr val="66FF33"/>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2000" b="1" dirty="0">
                <a:solidFill>
                  <a:schemeClr val="accent5">
                    <a:lumMod val="50000"/>
                  </a:schemeClr>
                </a:solidFill>
              </a:rPr>
              <a:t>Work Package 2.1(a):</a:t>
            </a:r>
            <a:r>
              <a:rPr lang="en-GB" sz="2000" dirty="0">
                <a:solidFill>
                  <a:schemeClr val="accent5">
                    <a:lumMod val="50000"/>
                  </a:schemeClr>
                </a:solidFill>
              </a:rPr>
              <a:t> Use the Leo2  </a:t>
            </a:r>
            <a:r>
              <a:rPr lang="en-GB" sz="2000" dirty="0" err="1">
                <a:solidFill>
                  <a:schemeClr val="accent5">
                    <a:lumMod val="50000"/>
                  </a:schemeClr>
                </a:solidFill>
              </a:rPr>
              <a:t>prover</a:t>
            </a:r>
            <a:r>
              <a:rPr lang="en-GB" sz="2000" dirty="0">
                <a:solidFill>
                  <a:schemeClr val="accent5">
                    <a:lumMod val="50000"/>
                  </a:schemeClr>
                </a:solidFill>
              </a:rPr>
              <a:t> to build a detailed model of endomorphic </a:t>
            </a:r>
            <a:r>
              <a:rPr lang="en-GB" sz="2000" dirty="0" err="1">
                <a:solidFill>
                  <a:schemeClr val="accent5">
                    <a:lumMod val="50000"/>
                  </a:schemeClr>
                </a:solidFill>
              </a:rPr>
              <a:t>defibrilators</a:t>
            </a:r>
            <a:r>
              <a:rPr lang="en-GB" sz="2000" dirty="0">
                <a:solidFill>
                  <a:schemeClr val="accent5">
                    <a:lumMod val="50000"/>
                  </a:schemeClr>
                </a:solidFill>
              </a:rPr>
              <a:t>.   Survey competing approaches. This work will be done by the PhD student, in collaboration with the RA.  3.5 months.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p:cNvSpPr>
            <a:spLocks noGrp="1" noChangeArrowheads="1"/>
          </p:cNvSpPr>
          <p:nvPr>
            <p:ph type="title"/>
          </p:nvPr>
        </p:nvSpPr>
        <p:spPr/>
        <p:txBody>
          <a:bodyPr/>
          <a:lstStyle/>
          <a:p>
            <a:pPr eaLnBrk="1" hangingPunct="1">
              <a:defRPr/>
            </a:pPr>
            <a:r>
              <a:rPr lang="en-GB" dirty="0"/>
              <a:t>The ideal proposal</a:t>
            </a:r>
          </a:p>
        </p:txBody>
      </p:sp>
      <p:sp>
        <p:nvSpPr>
          <p:cNvPr id="110595" name="Rectangle 3"/>
          <p:cNvSpPr>
            <a:spLocks noGrp="1" noChangeArrowheads="1"/>
          </p:cNvSpPr>
          <p:nvPr>
            <p:ph type="body" idx="1"/>
          </p:nvPr>
        </p:nvSpPr>
        <p:spPr>
          <a:xfrm>
            <a:off x="1981200" y="1559396"/>
            <a:ext cx="8229600" cy="4533900"/>
          </a:xfrm>
          <a:ln w="12700">
            <a:solidFill>
              <a:schemeClr val="accent4"/>
            </a:solidFill>
          </a:ln>
        </p:spPr>
        <p:txBody>
          <a:bodyPr/>
          <a:lstStyle/>
          <a:p>
            <a:pPr marL="609600" indent="-609600">
              <a:buFont typeface="Wingdings" pitchFamily="2" charset="2"/>
              <a:buAutoNum type="arabicPeriod"/>
              <a:defRPr/>
            </a:pPr>
            <a:r>
              <a:rPr lang="en-GB" dirty="0"/>
              <a:t>Here is a problem</a:t>
            </a:r>
          </a:p>
          <a:p>
            <a:pPr marL="609600" indent="-609600">
              <a:buFont typeface="Wingdings" pitchFamily="2" charset="2"/>
              <a:buAutoNum type="arabicPeriod"/>
              <a:defRPr/>
            </a:pPr>
            <a:r>
              <a:rPr lang="en-GB" dirty="0"/>
              <a:t>It’s an important problem (evidence…)</a:t>
            </a:r>
          </a:p>
          <a:p>
            <a:pPr marL="609600" indent="-609600">
              <a:buFont typeface="Wingdings" pitchFamily="2" charset="2"/>
              <a:buAutoNum type="arabicPeriod"/>
              <a:defRPr/>
            </a:pPr>
            <a:r>
              <a:rPr lang="en-GB" dirty="0"/>
              <a:t>We have a promising idea (evidence…)</a:t>
            </a:r>
          </a:p>
          <a:p>
            <a:pPr marL="609600" indent="-609600">
              <a:buFont typeface="Wingdings" pitchFamily="2" charset="2"/>
              <a:buAutoNum type="arabicPeriod"/>
              <a:defRPr/>
            </a:pPr>
            <a:r>
              <a:rPr lang="en-GB" dirty="0"/>
              <a:t>We are a world-class team (evidence…)</a:t>
            </a:r>
          </a:p>
          <a:p>
            <a:pPr marL="609600" indent="-609600">
              <a:buFont typeface="Wingdings" pitchFamily="2" charset="2"/>
              <a:buAutoNum type="arabicPeriod"/>
              <a:defRPr/>
            </a:pPr>
            <a:r>
              <a:rPr lang="en-GB" dirty="0"/>
              <a:t>Here is what we hope to achieve, and how we’ll know if we have succeeded.</a:t>
            </a:r>
          </a:p>
          <a:p>
            <a:pPr marL="609600" indent="-609600">
              <a:buFont typeface="Wingdings" pitchFamily="2" charset="2"/>
              <a:buAutoNum type="arabicPeriod"/>
              <a:defRPr/>
            </a:pPr>
            <a:r>
              <a:rPr lang="en-GB" dirty="0"/>
              <a:t>Here is a sketch plan of how we’re going to get from our idea to that destination</a:t>
            </a:r>
          </a:p>
          <a:p>
            <a:pPr marL="609600" indent="-609600">
              <a:buFont typeface="Wingdings" pitchFamily="2" charset="2"/>
              <a:buAutoNum type="arabicPeriod"/>
              <a:defRPr/>
            </a:pPr>
            <a:r>
              <a:rPr lang="en-GB" b="1" dirty="0">
                <a:solidFill>
                  <a:srgbClr val="FF0000"/>
                </a:solidFill>
              </a:rPr>
              <a:t>Give us the money.  Please.</a:t>
            </a:r>
          </a:p>
          <a:p>
            <a:pPr marL="609600" indent="-609600">
              <a:buFont typeface="Wingdings" pitchFamily="2" charset="2"/>
              <a:buAutoNum type="arabicPeriod"/>
              <a:defRPr/>
            </a:pPr>
            <a:endParaRPr lang="en-GB"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p:cNvSpPr>
            <a:spLocks noGrp="1" noChangeArrowheads="1"/>
          </p:cNvSpPr>
          <p:nvPr>
            <p:ph type="title"/>
          </p:nvPr>
        </p:nvSpPr>
        <p:spPr/>
        <p:txBody>
          <a:bodyPr/>
          <a:lstStyle/>
          <a:p>
            <a:pPr eaLnBrk="1" hangingPunct="1">
              <a:defRPr/>
            </a:pPr>
            <a:r>
              <a:rPr lang="en-GB" dirty="0"/>
              <a:t>The ideal proposal</a:t>
            </a:r>
          </a:p>
        </p:txBody>
      </p:sp>
      <p:sp>
        <p:nvSpPr>
          <p:cNvPr id="110595" name="Rectangle 3"/>
          <p:cNvSpPr>
            <a:spLocks noGrp="1" noChangeArrowheads="1"/>
          </p:cNvSpPr>
          <p:nvPr>
            <p:ph type="body" idx="1"/>
          </p:nvPr>
        </p:nvSpPr>
        <p:spPr>
          <a:xfrm>
            <a:off x="1981200" y="1559396"/>
            <a:ext cx="8229600" cy="4533900"/>
          </a:xfrm>
          <a:ln w="12700">
            <a:solidFill>
              <a:schemeClr val="accent4"/>
            </a:solidFill>
          </a:ln>
        </p:spPr>
        <p:txBody>
          <a:bodyPr/>
          <a:lstStyle/>
          <a:p>
            <a:pPr marL="609600" indent="-609600">
              <a:buFont typeface="Wingdings" pitchFamily="2" charset="2"/>
              <a:buAutoNum type="arabicPeriod"/>
              <a:defRPr/>
            </a:pPr>
            <a:r>
              <a:rPr lang="en-GB" dirty="0"/>
              <a:t>Here is a problem</a:t>
            </a:r>
          </a:p>
          <a:p>
            <a:pPr marL="609600" indent="-609600">
              <a:buFont typeface="Wingdings" pitchFamily="2" charset="2"/>
              <a:buAutoNum type="arabicPeriod"/>
              <a:defRPr/>
            </a:pPr>
            <a:r>
              <a:rPr lang="en-GB" dirty="0"/>
              <a:t>It’s an important problem (evidence…)</a:t>
            </a:r>
          </a:p>
          <a:p>
            <a:pPr marL="609600" indent="-609600">
              <a:buFont typeface="Wingdings" pitchFamily="2" charset="2"/>
              <a:buAutoNum type="arabicPeriod"/>
              <a:defRPr/>
            </a:pPr>
            <a:r>
              <a:rPr lang="en-GB" dirty="0"/>
              <a:t>We have a promising idea (evidence…)</a:t>
            </a:r>
          </a:p>
          <a:p>
            <a:pPr marL="609600" indent="-609600">
              <a:buFont typeface="Wingdings" pitchFamily="2" charset="2"/>
              <a:buAutoNum type="arabicPeriod"/>
              <a:defRPr/>
            </a:pPr>
            <a:r>
              <a:rPr lang="en-GB" dirty="0"/>
              <a:t>We are a world-class team (evidence…)</a:t>
            </a:r>
          </a:p>
          <a:p>
            <a:pPr marL="609600" indent="-609600">
              <a:buFont typeface="Wingdings" pitchFamily="2" charset="2"/>
              <a:buAutoNum type="arabicPeriod"/>
              <a:defRPr/>
            </a:pPr>
            <a:r>
              <a:rPr lang="en-GB" dirty="0"/>
              <a:t>Here is what we hope to achieve, and how we’ll know if we have succeeded.</a:t>
            </a:r>
          </a:p>
          <a:p>
            <a:pPr marL="609600" indent="-609600">
              <a:buFont typeface="Wingdings" pitchFamily="2" charset="2"/>
              <a:buAutoNum type="arabicPeriod"/>
              <a:defRPr/>
            </a:pPr>
            <a:r>
              <a:rPr lang="en-GB" dirty="0"/>
              <a:t>Here is a sketch plan of how we’re going to get from our idea to that destination</a:t>
            </a:r>
          </a:p>
          <a:p>
            <a:pPr marL="609600" indent="-609600">
              <a:buFont typeface="Wingdings" pitchFamily="2" charset="2"/>
              <a:buAutoNum type="arabicPeriod"/>
              <a:defRPr/>
            </a:pPr>
            <a:r>
              <a:rPr lang="en-GB" b="1" dirty="0">
                <a:solidFill>
                  <a:srgbClr val="FF0000"/>
                </a:solidFill>
              </a:rPr>
              <a:t>Give us the money.  Please.</a:t>
            </a:r>
          </a:p>
          <a:p>
            <a:pPr marL="609600" indent="-609600">
              <a:buFont typeface="Wingdings" pitchFamily="2" charset="2"/>
              <a:buAutoNum type="arabicPeriod"/>
              <a:defRPr/>
            </a:pPr>
            <a:endParaRPr lang="en-GB" dirty="0"/>
          </a:p>
        </p:txBody>
      </p:sp>
      <p:sp>
        <p:nvSpPr>
          <p:cNvPr id="2" name="Speech Bubble: Rectangle with Corners Rounded 1">
            <a:extLst>
              <a:ext uri="{FF2B5EF4-FFF2-40B4-BE49-F238E27FC236}">
                <a16:creationId xmlns:a16="http://schemas.microsoft.com/office/drawing/2014/main" id="{89D7B55D-0155-00F5-8673-6539635F182C}"/>
              </a:ext>
            </a:extLst>
          </p:cNvPr>
          <p:cNvSpPr/>
          <p:nvPr/>
        </p:nvSpPr>
        <p:spPr>
          <a:xfrm>
            <a:off x="7997125" y="201479"/>
            <a:ext cx="3808708" cy="1778430"/>
          </a:xfrm>
          <a:prstGeom prst="wedgeRoundRectCallout">
            <a:avLst>
              <a:gd name="adj1" fmla="val -52674"/>
              <a:gd name="adj2" fmla="val 77533"/>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t>Say all this in your one page executive summary.</a:t>
            </a:r>
          </a:p>
          <a:p>
            <a:pPr algn="ctr"/>
            <a:r>
              <a:rPr lang="en-GB" sz="2000" dirty="0"/>
              <a:t>Assume that your readers will read no more</a:t>
            </a:r>
          </a:p>
        </p:txBody>
      </p:sp>
    </p:spTree>
    <p:extLst>
      <p:ext uri="{BB962C8B-B14F-4D97-AF65-F5344CB8AC3E}">
        <p14:creationId xmlns:p14="http://schemas.microsoft.com/office/powerpoint/2010/main" val="11237595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0B3E5-7518-DD2A-BBBA-88A2CFFC2528}"/>
              </a:ext>
            </a:extLst>
          </p:cNvPr>
          <p:cNvSpPr>
            <a:spLocks noGrp="1"/>
          </p:cNvSpPr>
          <p:nvPr>
            <p:ph type="title"/>
          </p:nvPr>
        </p:nvSpPr>
        <p:spPr/>
        <p:txBody>
          <a:bodyPr/>
          <a:lstStyle/>
          <a:p>
            <a:r>
              <a:rPr lang="en-GB" b="1" dirty="0"/>
              <a:t>The </a:t>
            </a:r>
            <a:r>
              <a:rPr lang="en-GB" b="1" dirty="0" err="1"/>
              <a:t>Heilmeier</a:t>
            </a:r>
            <a:r>
              <a:rPr lang="en-GB" b="1" dirty="0"/>
              <a:t> Catechism</a:t>
            </a:r>
            <a:endParaRPr lang="en-GB" dirty="0"/>
          </a:p>
        </p:txBody>
      </p:sp>
      <p:sp>
        <p:nvSpPr>
          <p:cNvPr id="3" name="Content Placeholder 2">
            <a:extLst>
              <a:ext uri="{FF2B5EF4-FFF2-40B4-BE49-F238E27FC236}">
                <a16:creationId xmlns:a16="http://schemas.microsoft.com/office/drawing/2014/main" id="{B2ED1F3C-4BCA-8BBE-F797-3224112B1AB8}"/>
              </a:ext>
            </a:extLst>
          </p:cNvPr>
          <p:cNvSpPr>
            <a:spLocks noGrp="1"/>
          </p:cNvSpPr>
          <p:nvPr>
            <p:ph idx="1"/>
          </p:nvPr>
        </p:nvSpPr>
        <p:spPr>
          <a:xfrm>
            <a:off x="838200" y="1825625"/>
            <a:ext cx="8805620" cy="4351338"/>
          </a:xfrm>
        </p:spPr>
        <p:txBody>
          <a:bodyPr>
            <a:normAutofit fontScale="85000" lnSpcReduction="10000"/>
          </a:bodyPr>
          <a:lstStyle/>
          <a:p>
            <a:pPr>
              <a:buFont typeface="Arial" panose="020B0604020202020204" pitchFamily="34" charset="0"/>
              <a:buChar char="•"/>
            </a:pPr>
            <a:r>
              <a:rPr lang="en-US" dirty="0"/>
              <a:t>What are you trying to do? Articulate your objectives using absolutely no jargon. </a:t>
            </a:r>
          </a:p>
          <a:p>
            <a:pPr>
              <a:buFont typeface="Arial" panose="020B0604020202020204" pitchFamily="34" charset="0"/>
              <a:buChar char="•"/>
            </a:pPr>
            <a:r>
              <a:rPr lang="en-US" dirty="0"/>
              <a:t>How is it done today, and what are the limits of current practice? </a:t>
            </a:r>
          </a:p>
          <a:p>
            <a:pPr>
              <a:buFont typeface="Arial" panose="020B0604020202020204" pitchFamily="34" charset="0"/>
              <a:buChar char="•"/>
            </a:pPr>
            <a:r>
              <a:rPr lang="en-US" dirty="0"/>
              <a:t>What is new in your approach and why do you think it will be successful? </a:t>
            </a:r>
          </a:p>
          <a:p>
            <a:pPr>
              <a:buFont typeface="Arial" panose="020B0604020202020204" pitchFamily="34" charset="0"/>
              <a:buChar char="•"/>
            </a:pPr>
            <a:r>
              <a:rPr lang="en-US" dirty="0"/>
              <a:t>Who cares? If you are successful, what difference will it make? </a:t>
            </a:r>
          </a:p>
          <a:p>
            <a:pPr>
              <a:buFont typeface="Arial" panose="020B0604020202020204" pitchFamily="34" charset="0"/>
              <a:buChar char="•"/>
            </a:pPr>
            <a:r>
              <a:rPr lang="en-US" dirty="0"/>
              <a:t>What are the risks? </a:t>
            </a:r>
          </a:p>
          <a:p>
            <a:pPr>
              <a:buFont typeface="Arial" panose="020B0604020202020204" pitchFamily="34" charset="0"/>
              <a:buChar char="•"/>
            </a:pPr>
            <a:r>
              <a:rPr lang="en-US" dirty="0"/>
              <a:t>How much will it cost? </a:t>
            </a:r>
          </a:p>
          <a:p>
            <a:pPr>
              <a:buFont typeface="Arial" panose="020B0604020202020204" pitchFamily="34" charset="0"/>
              <a:buChar char="•"/>
            </a:pPr>
            <a:r>
              <a:rPr lang="en-US" dirty="0"/>
              <a:t>How long will it take? </a:t>
            </a:r>
          </a:p>
          <a:p>
            <a:pPr>
              <a:buFont typeface="Arial" panose="020B0604020202020204" pitchFamily="34" charset="0"/>
              <a:buChar char="•"/>
            </a:pPr>
            <a:r>
              <a:rPr lang="en-US" dirty="0"/>
              <a:t>What are the mid-term and final “exams” to check for success? </a:t>
            </a:r>
          </a:p>
          <a:p>
            <a:endParaRPr lang="en-GB" dirty="0"/>
          </a:p>
        </p:txBody>
      </p:sp>
      <p:pic>
        <p:nvPicPr>
          <p:cNvPr id="5" name="Picture 4">
            <a:extLst>
              <a:ext uri="{FF2B5EF4-FFF2-40B4-BE49-F238E27FC236}">
                <a16:creationId xmlns:a16="http://schemas.microsoft.com/office/drawing/2014/main" id="{1F61F849-D3EB-A2CB-B649-B40A75B7B65F}"/>
              </a:ext>
            </a:extLst>
          </p:cNvPr>
          <p:cNvPicPr>
            <a:picLocks noChangeAspect="1"/>
          </p:cNvPicPr>
          <p:nvPr/>
        </p:nvPicPr>
        <p:blipFill>
          <a:blip r:embed="rId2"/>
          <a:stretch>
            <a:fillRect/>
          </a:stretch>
        </p:blipFill>
        <p:spPr>
          <a:xfrm>
            <a:off x="9879240" y="174201"/>
            <a:ext cx="1992353" cy="2499257"/>
          </a:xfrm>
          <a:prstGeom prst="rect">
            <a:avLst/>
          </a:prstGeom>
        </p:spPr>
      </p:pic>
      <p:sp>
        <p:nvSpPr>
          <p:cNvPr id="6" name="TextBox 5">
            <a:extLst>
              <a:ext uri="{FF2B5EF4-FFF2-40B4-BE49-F238E27FC236}">
                <a16:creationId xmlns:a16="http://schemas.microsoft.com/office/drawing/2014/main" id="{9EB37B0D-04C6-8277-B215-C6299397017E}"/>
              </a:ext>
            </a:extLst>
          </p:cNvPr>
          <p:cNvSpPr txBox="1"/>
          <p:nvPr/>
        </p:nvSpPr>
        <p:spPr>
          <a:xfrm>
            <a:off x="10015780" y="2743200"/>
            <a:ext cx="1992352" cy="738664"/>
          </a:xfrm>
          <a:prstGeom prst="rect">
            <a:avLst/>
          </a:prstGeom>
          <a:noFill/>
        </p:spPr>
        <p:txBody>
          <a:bodyPr wrap="square" rtlCol="0">
            <a:spAutoFit/>
          </a:bodyPr>
          <a:lstStyle/>
          <a:p>
            <a:pPr algn="ctr"/>
            <a:r>
              <a:rPr lang="en-GB" sz="1400" dirty="0">
                <a:solidFill>
                  <a:schemeClr val="accent4">
                    <a:lumMod val="95000"/>
                    <a:lumOff val="5000"/>
                  </a:schemeClr>
                </a:solidFill>
              </a:rPr>
              <a:t>George </a:t>
            </a:r>
            <a:r>
              <a:rPr lang="en-GB" sz="1400" dirty="0" err="1">
                <a:solidFill>
                  <a:schemeClr val="accent4">
                    <a:lumMod val="95000"/>
                    <a:lumOff val="5000"/>
                  </a:schemeClr>
                </a:solidFill>
              </a:rPr>
              <a:t>Heilmeier</a:t>
            </a:r>
            <a:endParaRPr lang="en-GB" sz="1400" dirty="0">
              <a:solidFill>
                <a:schemeClr val="accent4">
                  <a:lumMod val="95000"/>
                  <a:lumOff val="5000"/>
                </a:schemeClr>
              </a:solidFill>
            </a:endParaRPr>
          </a:p>
          <a:p>
            <a:pPr algn="ctr"/>
            <a:r>
              <a:rPr lang="en-GB" sz="1400" dirty="0">
                <a:solidFill>
                  <a:schemeClr val="accent4">
                    <a:lumMod val="95000"/>
                    <a:lumOff val="5000"/>
                  </a:schemeClr>
                </a:solidFill>
              </a:rPr>
              <a:t>DARPA director</a:t>
            </a:r>
            <a:br>
              <a:rPr lang="en-GB" sz="1400" dirty="0">
                <a:solidFill>
                  <a:schemeClr val="accent4">
                    <a:lumMod val="95000"/>
                    <a:lumOff val="5000"/>
                  </a:schemeClr>
                </a:solidFill>
              </a:rPr>
            </a:br>
            <a:r>
              <a:rPr lang="en-GB" sz="1400" dirty="0">
                <a:solidFill>
                  <a:schemeClr val="accent4">
                    <a:lumMod val="95000"/>
                    <a:lumOff val="5000"/>
                  </a:schemeClr>
                </a:solidFill>
              </a:rPr>
              <a:t>1975-77</a:t>
            </a:r>
          </a:p>
        </p:txBody>
      </p:sp>
    </p:spTree>
    <p:extLst>
      <p:ext uri="{BB962C8B-B14F-4D97-AF65-F5344CB8AC3E}">
        <p14:creationId xmlns:p14="http://schemas.microsoft.com/office/powerpoint/2010/main" val="1895773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GB" dirty="0"/>
              <a:t>The Most Important Thing</a:t>
            </a:r>
          </a:p>
        </p:txBody>
      </p:sp>
      <p:sp>
        <p:nvSpPr>
          <p:cNvPr id="3" name="Content Placeholder 2"/>
          <p:cNvSpPr>
            <a:spLocks noGrp="1"/>
          </p:cNvSpPr>
          <p:nvPr>
            <p:ph idx="1"/>
          </p:nvPr>
        </p:nvSpPr>
        <p:spPr/>
        <p:txBody>
          <a:bodyPr/>
          <a:lstStyle/>
          <a:p>
            <a:pPr eaLnBrk="1" hangingPunct="1">
              <a:defRPr/>
            </a:pPr>
            <a:r>
              <a:rPr lang="en-GB" dirty="0"/>
              <a:t>Above all, convey your </a:t>
            </a:r>
            <a:r>
              <a:rPr lang="en-GB" sz="4400" dirty="0" err="1">
                <a:solidFill>
                  <a:srgbClr val="FF0000"/>
                </a:solidFill>
              </a:rPr>
              <a:t>enthusisam</a:t>
            </a:r>
            <a:r>
              <a:rPr lang="en-GB" sz="4400" dirty="0"/>
              <a:t> </a:t>
            </a:r>
            <a:r>
              <a:rPr lang="en-GB" dirty="0"/>
              <a:t>for your field.   </a:t>
            </a:r>
          </a:p>
        </p:txBody>
      </p:sp>
      <p:sp>
        <p:nvSpPr>
          <p:cNvPr id="4" name="Rounded Rectangle 3"/>
          <p:cNvSpPr/>
          <p:nvPr/>
        </p:nvSpPr>
        <p:spPr>
          <a:xfrm>
            <a:off x="2567608" y="3140968"/>
            <a:ext cx="7344816" cy="3168798"/>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4400" dirty="0">
                <a:solidFill>
                  <a:schemeClr val="accent5">
                    <a:lumMod val="50000"/>
                  </a:schemeClr>
                </a:solidFill>
              </a:rPr>
              <a:t>I have this amazing idea and I’m going to change the world.   All I need is a little crumb of your money.</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06C39-9154-F874-E4FA-804DC75DC542}"/>
              </a:ext>
            </a:extLst>
          </p:cNvPr>
          <p:cNvSpPr>
            <a:spLocks noGrp="1"/>
          </p:cNvSpPr>
          <p:nvPr>
            <p:ph type="title"/>
          </p:nvPr>
        </p:nvSpPr>
        <p:spPr/>
        <p:txBody>
          <a:bodyPr/>
          <a:lstStyle/>
          <a:p>
            <a:r>
              <a:rPr lang="en-GB" dirty="0"/>
              <a:t>Writing a proposal</a:t>
            </a:r>
          </a:p>
        </p:txBody>
      </p:sp>
      <p:sp>
        <p:nvSpPr>
          <p:cNvPr id="3" name="Text Placeholder 2">
            <a:extLst>
              <a:ext uri="{FF2B5EF4-FFF2-40B4-BE49-F238E27FC236}">
                <a16:creationId xmlns:a16="http://schemas.microsoft.com/office/drawing/2014/main" id="{154B8F11-F3D9-EE20-500D-E0622FFA607C}"/>
              </a:ext>
            </a:extLst>
          </p:cNvPr>
          <p:cNvSpPr>
            <a:spLocks noGrp="1"/>
          </p:cNvSpPr>
          <p:nvPr>
            <p:ph type="body" sz="quarter" idx="12"/>
          </p:nvPr>
        </p:nvSpPr>
        <p:spPr/>
        <p:txBody>
          <a:bodyPr/>
          <a:lstStyle/>
          <a:p>
            <a:endParaRPr lang="en-GB"/>
          </a:p>
        </p:txBody>
      </p:sp>
    </p:spTree>
    <p:extLst>
      <p:ext uri="{BB962C8B-B14F-4D97-AF65-F5344CB8AC3E}">
        <p14:creationId xmlns:p14="http://schemas.microsoft.com/office/powerpoint/2010/main" val="4272392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p:nvPr>
        </p:nvSpPr>
        <p:spPr/>
        <p:txBody>
          <a:bodyPr/>
          <a:lstStyle/>
          <a:p>
            <a:pPr eaLnBrk="1" hangingPunct="1">
              <a:defRPr/>
            </a:pPr>
            <a:r>
              <a:rPr lang="en-GB"/>
              <a:t>Help each other</a:t>
            </a:r>
          </a:p>
        </p:txBody>
      </p:sp>
      <p:sp>
        <p:nvSpPr>
          <p:cNvPr id="113667" name="Rectangle 3"/>
          <p:cNvSpPr>
            <a:spLocks noGrp="1" noChangeArrowheads="1"/>
          </p:cNvSpPr>
          <p:nvPr>
            <p:ph type="body" idx="1"/>
          </p:nvPr>
        </p:nvSpPr>
        <p:spPr>
          <a:xfrm>
            <a:off x="997058" y="3729709"/>
            <a:ext cx="9991240" cy="3600450"/>
          </a:xfrm>
        </p:spPr>
        <p:txBody>
          <a:bodyPr/>
          <a:lstStyle/>
          <a:p>
            <a:pPr eaLnBrk="1" hangingPunct="1">
              <a:lnSpc>
                <a:spcPct val="90000"/>
              </a:lnSpc>
              <a:defRPr/>
            </a:pPr>
            <a:r>
              <a:rPr lang="en-GB" dirty="0">
                <a:solidFill>
                  <a:srgbClr val="FF0000"/>
                </a:solidFill>
              </a:rPr>
              <a:t>Cheap</a:t>
            </a:r>
            <a:r>
              <a:rPr lang="en-GB" dirty="0"/>
              <a:t>: what someone thinks after a 10-minute read is Really </a:t>
            </a:r>
            <a:r>
              <a:rPr lang="en-GB" dirty="0" err="1"/>
              <a:t>Really</a:t>
            </a:r>
            <a:r>
              <a:rPr lang="en-GB" dirty="0"/>
              <a:t> Important</a:t>
            </a:r>
          </a:p>
          <a:p>
            <a:pPr eaLnBrk="1" hangingPunct="1">
              <a:lnSpc>
                <a:spcPct val="90000"/>
              </a:lnSpc>
              <a:defRPr/>
            </a:pPr>
            <a:r>
              <a:rPr lang="en-GB" dirty="0">
                <a:solidFill>
                  <a:srgbClr val="FF0000"/>
                </a:solidFill>
              </a:rPr>
              <a:t>Informative</a:t>
            </a:r>
            <a:r>
              <a:rPr lang="en-GB" dirty="0"/>
              <a:t>: after reading 20 proposals by others, you’ll write better ones yourself.  Much better. Much, much better.</a:t>
            </a:r>
          </a:p>
          <a:p>
            <a:pPr eaLnBrk="1" hangingPunct="1">
              <a:lnSpc>
                <a:spcPct val="90000"/>
              </a:lnSpc>
              <a:defRPr/>
            </a:pPr>
            <a:r>
              <a:rPr lang="en-GB" dirty="0">
                <a:solidFill>
                  <a:srgbClr val="FF0000"/>
                </a:solidFill>
              </a:rPr>
              <a:t>Effective</a:t>
            </a:r>
            <a:r>
              <a:rPr lang="en-GB" dirty="0"/>
              <a:t>: dramatic increases in quality.  There is just no excuse for not doing this. And yet few people do</a:t>
            </a:r>
          </a:p>
        </p:txBody>
      </p:sp>
      <p:sp>
        <p:nvSpPr>
          <p:cNvPr id="2" name="Rectangle: Rounded Corners 1">
            <a:extLst>
              <a:ext uri="{FF2B5EF4-FFF2-40B4-BE49-F238E27FC236}">
                <a16:creationId xmlns:a16="http://schemas.microsoft.com/office/drawing/2014/main" id="{AC639D42-6032-A3F5-3B8B-C7732B742146}"/>
              </a:ext>
            </a:extLst>
          </p:cNvPr>
          <p:cNvSpPr/>
          <p:nvPr/>
        </p:nvSpPr>
        <p:spPr>
          <a:xfrm>
            <a:off x="2386739" y="1366812"/>
            <a:ext cx="7335865" cy="20147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Ask others to read your proposal critically</a:t>
            </a:r>
          </a:p>
          <a:p>
            <a:pPr algn="ctr"/>
            <a:r>
              <a:rPr lang="en-US" sz="2800" dirty="0">
                <a:solidFill>
                  <a:schemeClr val="bg1"/>
                </a:solidFill>
              </a:rPr>
              <a:t>Revise, and ask someone else</a:t>
            </a:r>
          </a:p>
          <a:p>
            <a:pPr algn="ctr"/>
            <a:r>
              <a:rPr lang="en-US" sz="2800" dirty="0">
                <a:solidFill>
                  <a:schemeClr val="bg1"/>
                </a:solidFill>
              </a:rPr>
              <a:t>Repeat.  Repeat. Repeat.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pPr eaLnBrk="1" hangingPunct="1">
              <a:defRPr/>
            </a:pPr>
            <a:r>
              <a:rPr lang="en-GB"/>
              <a:t>Audience</a:t>
            </a:r>
          </a:p>
        </p:txBody>
      </p:sp>
      <p:sp>
        <p:nvSpPr>
          <p:cNvPr id="95235" name="Rectangle 3"/>
          <p:cNvSpPr>
            <a:spLocks noGrp="1" noChangeArrowheads="1"/>
          </p:cNvSpPr>
          <p:nvPr>
            <p:ph type="body" idx="1"/>
          </p:nvPr>
        </p:nvSpPr>
        <p:spPr>
          <a:xfrm>
            <a:off x="799454" y="1530457"/>
            <a:ext cx="10270209" cy="4852988"/>
          </a:xfrm>
        </p:spPr>
        <p:txBody>
          <a:bodyPr/>
          <a:lstStyle/>
          <a:p>
            <a:pPr eaLnBrk="1" hangingPunct="1">
              <a:defRPr/>
            </a:pPr>
            <a:r>
              <a:rPr lang="en-GB" dirty="0"/>
              <a:t>With luck, your proposal will be read </a:t>
            </a:r>
            <a:r>
              <a:rPr lang="en-GB" b="1" dirty="0">
                <a:solidFill>
                  <a:srgbClr val="FF0000"/>
                </a:solidFill>
              </a:rPr>
              <a:t>carefully</a:t>
            </a:r>
            <a:r>
              <a:rPr lang="en-GB" dirty="0"/>
              <a:t> by one or two </a:t>
            </a:r>
            <a:r>
              <a:rPr lang="en-GB" b="1" dirty="0">
                <a:solidFill>
                  <a:srgbClr val="FF0000"/>
                </a:solidFill>
              </a:rPr>
              <a:t>experts</a:t>
            </a:r>
            <a:r>
              <a:rPr lang="en-GB" dirty="0"/>
              <a:t>.  You must convince them.  </a:t>
            </a:r>
          </a:p>
          <a:p>
            <a:pPr eaLnBrk="1" hangingPunct="1">
              <a:defRPr/>
            </a:pPr>
            <a:r>
              <a:rPr lang="en-GB" dirty="0"/>
              <a:t>But it will </a:t>
            </a:r>
            <a:r>
              <a:rPr lang="en-GB" b="1" dirty="0">
                <a:solidFill>
                  <a:srgbClr val="FF0000"/>
                </a:solidFill>
              </a:rPr>
              <a:t>certainly</a:t>
            </a:r>
            <a:r>
              <a:rPr lang="en-GB" dirty="0"/>
              <a:t> be read </a:t>
            </a:r>
            <a:r>
              <a:rPr lang="en-GB" b="1" dirty="0">
                <a:solidFill>
                  <a:srgbClr val="FF0000"/>
                </a:solidFill>
              </a:rPr>
              <a:t>superficially</a:t>
            </a:r>
            <a:r>
              <a:rPr lang="en-GB" dirty="0"/>
              <a:t> by </a:t>
            </a:r>
            <a:r>
              <a:rPr lang="en-GB" b="1" dirty="0">
                <a:solidFill>
                  <a:srgbClr val="FF0000"/>
                </a:solidFill>
              </a:rPr>
              <a:t>non-experts</a:t>
            </a:r>
            <a:r>
              <a:rPr lang="en-GB" dirty="0"/>
              <a:t>… and </a:t>
            </a:r>
            <a:r>
              <a:rPr lang="en-GB" i="1" dirty="0"/>
              <a:t>they</a:t>
            </a:r>
            <a:r>
              <a:rPr lang="en-GB" dirty="0"/>
              <a:t> will be the panel members.  You absolutely must convince them too.</a:t>
            </a:r>
          </a:p>
          <a:p>
            <a:pPr eaLnBrk="1" hangingPunct="1">
              <a:defRPr/>
            </a:pPr>
            <a:r>
              <a:rPr lang="en-GB" dirty="0"/>
              <a:t>Some influential readers will give you one minute max.</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title"/>
          </p:nvPr>
        </p:nvSpPr>
        <p:spPr/>
        <p:txBody>
          <a:bodyPr/>
          <a:lstStyle/>
          <a:p>
            <a:pPr eaLnBrk="1" hangingPunct="1">
              <a:defRPr/>
            </a:pPr>
            <a:r>
              <a:rPr lang="en-GB"/>
              <a:t>Attitude</a:t>
            </a:r>
          </a:p>
        </p:txBody>
      </p:sp>
      <p:sp>
        <p:nvSpPr>
          <p:cNvPr id="115715" name="Rectangle 3"/>
          <p:cNvSpPr>
            <a:spLocks noGrp="1" noChangeArrowheads="1"/>
          </p:cNvSpPr>
          <p:nvPr>
            <p:ph type="body" idx="1"/>
          </p:nvPr>
        </p:nvSpPr>
        <p:spPr>
          <a:xfrm>
            <a:off x="666427" y="1732770"/>
            <a:ext cx="10996048" cy="5040312"/>
          </a:xfrm>
        </p:spPr>
        <p:txBody>
          <a:bodyPr/>
          <a:lstStyle/>
          <a:p>
            <a:pPr eaLnBrk="1" hangingPunct="1">
              <a:lnSpc>
                <a:spcPct val="90000"/>
              </a:lnSpc>
              <a:defRPr/>
            </a:pPr>
            <a:r>
              <a:rPr lang="en-GB" dirty="0"/>
              <a:t>To every unfair, unjustified, and ill-informed criticism from your reader, respond </a:t>
            </a:r>
            <a:r>
              <a:rPr lang="en-GB" i="1" dirty="0"/>
              <a:t>“That’s very interesting… here is what I intended to say… how could I rephrase it so that you would have understood that”</a:t>
            </a:r>
            <a:r>
              <a:rPr lang="en-GB" dirty="0"/>
              <a:t>?</a:t>
            </a:r>
          </a:p>
          <a:p>
            <a:pPr eaLnBrk="1" hangingPunct="1">
              <a:lnSpc>
                <a:spcPct val="90000"/>
              </a:lnSpc>
              <a:defRPr/>
            </a:pPr>
            <a:r>
              <a:rPr lang="en-GB" dirty="0"/>
              <a:t>Better get criticised by your friendly colleagues than by panel member at the meeting.</a:t>
            </a:r>
          </a:p>
          <a:p>
            <a:pPr eaLnBrk="1" hangingPunct="1">
              <a:lnSpc>
                <a:spcPct val="90000"/>
              </a:lnSpc>
              <a:defRPr/>
            </a:pPr>
            <a:r>
              <a:rPr lang="en-GB" dirty="0"/>
              <a:t>Much easier do face to face than by email</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GB" dirty="0"/>
              <a:t>Educate your readers</a:t>
            </a:r>
          </a:p>
        </p:txBody>
      </p:sp>
      <p:sp>
        <p:nvSpPr>
          <p:cNvPr id="3" name="Content Placeholder 2"/>
          <p:cNvSpPr>
            <a:spLocks noGrp="1"/>
          </p:cNvSpPr>
          <p:nvPr>
            <p:ph idx="1"/>
          </p:nvPr>
        </p:nvSpPr>
        <p:spPr/>
        <p:txBody>
          <a:bodyPr/>
          <a:lstStyle/>
          <a:p>
            <a:pPr eaLnBrk="1" hangingPunct="1">
              <a:defRPr/>
            </a:pPr>
            <a:r>
              <a:rPr lang="en-GB" dirty="0"/>
              <a:t>Give them a check-list of things to look for (</a:t>
            </a:r>
            <a:r>
              <a:rPr lang="en-GB" dirty="0" err="1"/>
              <a:t>eg</a:t>
            </a:r>
            <a:r>
              <a:rPr lang="en-GB" dirty="0"/>
              <a:t> 2 slides ago)</a:t>
            </a:r>
          </a:p>
          <a:p>
            <a:pPr eaLnBrk="1" hangingPunct="1">
              <a:defRPr/>
            </a:pPr>
            <a:r>
              <a:rPr lang="en-GB" dirty="0"/>
              <a:t>Strongly discourage them from correcting spelling and grammar, except just before submission</a:t>
            </a:r>
          </a:p>
          <a:p>
            <a:pPr eaLnBrk="1" hangingPunct="1">
              <a:defRPr/>
            </a:pPr>
            <a:r>
              <a:rPr lang="en-GB" dirty="0"/>
              <a:t>Ask them to spend </a:t>
            </a:r>
            <a:r>
              <a:rPr lang="en-GB" b="1" dirty="0">
                <a:solidFill>
                  <a:srgbClr val="FF0000"/>
                </a:solidFill>
              </a:rPr>
              <a:t>30 minutes max </a:t>
            </a:r>
            <a:r>
              <a:rPr lang="en-GB" dirty="0"/>
              <a:t>reading.  A proposal MUST deliver the payload fast.  [This also makes it easier to get reviewers.]</a:t>
            </a:r>
          </a:p>
          <a:p>
            <a:pPr eaLnBrk="1" hangingPunct="1">
              <a:defRPr/>
            </a:pPr>
            <a:r>
              <a:rPr lang="en-GB" dirty="0"/>
              <a:t>Then get their feedback through a face to face </a:t>
            </a:r>
            <a:r>
              <a:rPr lang="en-GB" b="1" dirty="0">
                <a:solidFill>
                  <a:srgbClr val="FF0000"/>
                </a:solidFill>
              </a:rPr>
              <a:t>conversation</a:t>
            </a:r>
            <a:r>
              <a:rPr lang="en-GB" dirty="0"/>
              <a:t>.</a:t>
            </a:r>
          </a:p>
          <a:p>
            <a:pPr lvl="1">
              <a:defRPr/>
            </a:pPr>
            <a:r>
              <a:rPr lang="en-GB" dirty="0"/>
              <a:t>Friend: “I didn’t quite understand X”</a:t>
            </a:r>
          </a:p>
          <a:p>
            <a:pPr lvl="1">
              <a:defRPr/>
            </a:pPr>
            <a:r>
              <a:rPr lang="en-GB" dirty="0"/>
              <a:t>You: “Oh ,I meant that Y and Z”</a:t>
            </a:r>
          </a:p>
          <a:p>
            <a:pPr lvl="1">
              <a:defRPr/>
            </a:pPr>
            <a:r>
              <a:rPr lang="en-GB" dirty="0"/>
              <a:t>Friend: “Aha... why don’t you just write that down?”</a:t>
            </a:r>
          </a:p>
          <a:p>
            <a:pPr eaLnBrk="1" hangingPunct="1">
              <a:defRPr/>
            </a:pPr>
            <a:endParaRPr lang="en-GB"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Nominated reviewers</a:t>
            </a:r>
          </a:p>
        </p:txBody>
      </p:sp>
      <p:sp>
        <p:nvSpPr>
          <p:cNvPr id="3" name="Content Placeholder 2"/>
          <p:cNvSpPr>
            <a:spLocks noGrp="1"/>
          </p:cNvSpPr>
          <p:nvPr>
            <p:ph idx="1"/>
          </p:nvPr>
        </p:nvSpPr>
        <p:spPr/>
        <p:txBody>
          <a:bodyPr/>
          <a:lstStyle/>
          <a:p>
            <a:r>
              <a:rPr lang="en-GB" dirty="0"/>
              <a:t>If the agency wants you to nominate referees</a:t>
            </a:r>
          </a:p>
          <a:p>
            <a:pPr lvl="1"/>
            <a:r>
              <a:rPr lang="en-GB" dirty="0"/>
              <a:t>Ask them first</a:t>
            </a:r>
          </a:p>
          <a:p>
            <a:pPr lvl="1"/>
            <a:r>
              <a:rPr lang="en-GB" dirty="0"/>
              <a:t>Including a draft of the proposal</a:t>
            </a:r>
          </a:p>
          <a:p>
            <a:r>
              <a:rPr lang="en-GB" dirty="0"/>
              <a:t>It’s only politeness to do so</a:t>
            </a:r>
          </a:p>
          <a:p>
            <a:r>
              <a:rPr lang="en-GB" dirty="0"/>
              <a:t>They may give you useful feedback</a:t>
            </a:r>
          </a:p>
          <a:p>
            <a:r>
              <a:rPr lang="en-GB" dirty="0"/>
              <a:t>Negative reviews from nominated proposers make you look like a </a:t>
            </a:r>
            <a:r>
              <a:rPr lang="en-GB"/>
              <a:t>wally</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Know your funding agency</a:t>
            </a:r>
          </a:p>
        </p:txBody>
      </p:sp>
      <p:sp>
        <p:nvSpPr>
          <p:cNvPr id="3" name="Content Placeholder 2"/>
          <p:cNvSpPr>
            <a:spLocks noGrp="1"/>
          </p:cNvSpPr>
          <p:nvPr>
            <p:ph idx="1"/>
          </p:nvPr>
        </p:nvSpPr>
        <p:spPr/>
        <p:txBody>
          <a:bodyPr/>
          <a:lstStyle/>
          <a:p>
            <a:r>
              <a:rPr lang="en-GB" dirty="0"/>
              <a:t>Most funding agencies have web pages giving advice about proposals: read them.</a:t>
            </a:r>
          </a:p>
          <a:p>
            <a:r>
              <a:rPr lang="en-GB" dirty="0"/>
              <a:t>Read the call for proposals carefully.</a:t>
            </a:r>
          </a:p>
          <a:p>
            <a:r>
              <a:rPr lang="en-GB" dirty="0"/>
              <a:t>TALK to the funding agency.  On the phone.  The programme managers are human beings, and often extremely helpful human beings.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pPr eaLnBrk="1" hangingPunct="1">
              <a:defRPr/>
            </a:pPr>
            <a:r>
              <a:rPr lang="en-GB"/>
              <a:t>Good news</a:t>
            </a:r>
          </a:p>
        </p:txBody>
      </p:sp>
      <p:sp>
        <p:nvSpPr>
          <p:cNvPr id="114691" name="Rectangle 3"/>
          <p:cNvSpPr>
            <a:spLocks noGrp="1" noChangeArrowheads="1"/>
          </p:cNvSpPr>
          <p:nvPr>
            <p:ph type="body" idx="1"/>
          </p:nvPr>
        </p:nvSpPr>
        <p:spPr/>
        <p:txBody>
          <a:bodyPr/>
          <a:lstStyle/>
          <a:p>
            <a:pPr eaLnBrk="1" hangingPunct="1">
              <a:defRPr/>
            </a:pPr>
            <a:r>
              <a:rPr lang="en-GB" sz="3600"/>
              <a:t>The general standard (of proposals, not of the underlying research) is low</a:t>
            </a:r>
          </a:p>
          <a:p>
            <a:pPr eaLnBrk="1" hangingPunct="1">
              <a:defRPr/>
            </a:pPr>
            <a:r>
              <a:rPr lang="en-GB" sz="3600"/>
              <a:t>So it is not hard to shine</a:t>
            </a:r>
          </a:p>
          <a:p>
            <a:pPr eaLnBrk="1" hangingPunct="1">
              <a:defRPr/>
            </a:pPr>
            <a:endParaRPr lang="en-GB" sz="3600"/>
          </a:p>
          <a:p>
            <a:pPr eaLnBrk="1" hangingPunct="1">
              <a:defRPr/>
            </a:pPr>
            <a:r>
              <a:rPr lang="en-GB" sz="2400"/>
              <a:t>(Although, sadly, that still does not guarantee a grant.)</a:t>
            </a:r>
            <a:r>
              <a:rPr lang="en-GB"/>
              <a:t> </a:t>
            </a:r>
          </a:p>
        </p:txBody>
      </p:sp>
      <p:sp>
        <p:nvSpPr>
          <p:cNvPr id="31748" name="Text Box 4"/>
          <p:cNvSpPr txBox="1">
            <a:spLocks noChangeArrowheads="1"/>
          </p:cNvSpPr>
          <p:nvPr/>
        </p:nvSpPr>
        <p:spPr bwMode="auto">
          <a:xfrm>
            <a:off x="1919289" y="5084764"/>
            <a:ext cx="8625631" cy="461665"/>
          </a:xfrm>
          <a:prstGeom prst="rect">
            <a:avLst/>
          </a:prstGeom>
          <a:solidFill>
            <a:schemeClr val="tx2"/>
          </a:solidFill>
          <a:ln w="9525">
            <a:noFill/>
            <a:miter lim="800000"/>
            <a:headEnd/>
            <a:tailEnd/>
          </a:ln>
        </p:spPr>
        <p:txBody>
          <a:bodyPr wrap="none">
            <a:spAutoFit/>
          </a:bodyPr>
          <a:lstStyle/>
          <a:p>
            <a:r>
              <a:rPr lang="en-GB" sz="2400">
                <a:solidFill>
                  <a:srgbClr val="0000CC"/>
                </a:solidFill>
              </a:rPr>
              <a:t>http://research.microsoft.com/~simonpj/papers/Proposal.html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p:txBody>
          <a:bodyPr/>
          <a:lstStyle/>
          <a:p>
            <a:pPr eaLnBrk="1" hangingPunct="1">
              <a:defRPr/>
            </a:pPr>
            <a:r>
              <a:rPr lang="en-GB"/>
              <a:t>The vague proposal</a:t>
            </a:r>
          </a:p>
        </p:txBody>
      </p:sp>
      <p:sp>
        <p:nvSpPr>
          <p:cNvPr id="96259" name="Rectangle 3"/>
          <p:cNvSpPr>
            <a:spLocks noGrp="1" noChangeArrowheads="1"/>
          </p:cNvSpPr>
          <p:nvPr>
            <p:ph type="body" idx="1"/>
          </p:nvPr>
        </p:nvSpPr>
        <p:spPr>
          <a:xfrm>
            <a:off x="1981200" y="1611824"/>
            <a:ext cx="8229600" cy="1414220"/>
          </a:xfrm>
          <a:ln w="12700">
            <a:solidFill>
              <a:schemeClr val="accent4"/>
            </a:solidFill>
          </a:ln>
        </p:spPr>
        <p:txBody>
          <a:bodyPr/>
          <a:lstStyle/>
          <a:p>
            <a:pPr marL="609600" indent="-609600">
              <a:buFont typeface="Wingdings" pitchFamily="2" charset="2"/>
              <a:buAutoNum type="arabicPeriod"/>
              <a:defRPr/>
            </a:pPr>
            <a:r>
              <a:rPr lang="en-GB" dirty="0"/>
              <a:t>I want to work on better type systems for functional programming languages</a:t>
            </a:r>
          </a:p>
          <a:p>
            <a:pPr marL="609600" indent="-609600">
              <a:buFont typeface="Wingdings" pitchFamily="2" charset="2"/>
              <a:buAutoNum type="arabicPeriod"/>
              <a:defRPr/>
            </a:pPr>
            <a:r>
              <a:rPr lang="en-GB" b="1" dirty="0">
                <a:solidFill>
                  <a:srgbClr val="FF0000"/>
                </a:solidFill>
              </a:rPr>
              <a:t>Give me the money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p:txBody>
          <a:bodyPr/>
          <a:lstStyle/>
          <a:p>
            <a:pPr eaLnBrk="1" hangingPunct="1">
              <a:defRPr/>
            </a:pPr>
            <a:r>
              <a:rPr lang="en-GB"/>
              <a:t>The vague proposal</a:t>
            </a:r>
          </a:p>
        </p:txBody>
      </p:sp>
      <p:sp>
        <p:nvSpPr>
          <p:cNvPr id="96259" name="Rectangle 3"/>
          <p:cNvSpPr>
            <a:spLocks noGrp="1" noChangeArrowheads="1"/>
          </p:cNvSpPr>
          <p:nvPr>
            <p:ph type="body" idx="1"/>
          </p:nvPr>
        </p:nvSpPr>
        <p:spPr>
          <a:xfrm>
            <a:off x="1981200" y="1611824"/>
            <a:ext cx="8229600" cy="1414220"/>
          </a:xfrm>
          <a:ln w="12700">
            <a:solidFill>
              <a:schemeClr val="accent4"/>
            </a:solidFill>
          </a:ln>
        </p:spPr>
        <p:txBody>
          <a:bodyPr/>
          <a:lstStyle/>
          <a:p>
            <a:pPr marL="609600" indent="-609600">
              <a:buFont typeface="Wingdings" pitchFamily="2" charset="2"/>
              <a:buAutoNum type="arabicPeriod"/>
              <a:defRPr/>
            </a:pPr>
            <a:r>
              <a:rPr lang="en-GB" dirty="0"/>
              <a:t>I want to work on better type systems for functional programming languages</a:t>
            </a:r>
          </a:p>
          <a:p>
            <a:pPr marL="609600" indent="-609600">
              <a:buFont typeface="Wingdings" pitchFamily="2" charset="2"/>
              <a:buAutoNum type="arabicPeriod"/>
              <a:defRPr/>
            </a:pPr>
            <a:r>
              <a:rPr lang="en-GB" b="1" dirty="0">
                <a:solidFill>
                  <a:srgbClr val="FF0000"/>
                </a:solidFill>
              </a:rPr>
              <a:t>Give me the money</a:t>
            </a:r>
          </a:p>
        </p:txBody>
      </p:sp>
      <p:sp>
        <p:nvSpPr>
          <p:cNvPr id="2" name="Rectangle: Rounded Corners 1">
            <a:extLst>
              <a:ext uri="{FF2B5EF4-FFF2-40B4-BE49-F238E27FC236}">
                <a16:creationId xmlns:a16="http://schemas.microsoft.com/office/drawing/2014/main" id="{22DB166E-516A-6CB9-5B6A-AA9BC32FA171}"/>
              </a:ext>
            </a:extLst>
          </p:cNvPr>
          <p:cNvSpPr/>
          <p:nvPr/>
        </p:nvSpPr>
        <p:spPr>
          <a:xfrm>
            <a:off x="2967925" y="4076054"/>
            <a:ext cx="5548393" cy="20147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a:solidFill>
                  <a:schemeClr val="bg1"/>
                </a:solidFill>
              </a:rPr>
              <a:t>You absolutely must identify the problem you are going to tackle</a:t>
            </a:r>
            <a:endParaRPr lang="en-GB" sz="3600" dirty="0">
              <a:solidFill>
                <a:schemeClr val="bg1"/>
              </a:solidFill>
            </a:endParaRPr>
          </a:p>
        </p:txBody>
      </p:sp>
    </p:spTree>
    <p:extLst>
      <p:ext uri="{BB962C8B-B14F-4D97-AF65-F5344CB8AC3E}">
        <p14:creationId xmlns:p14="http://schemas.microsoft.com/office/powerpoint/2010/main" val="742333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p:txBody>
          <a:bodyPr/>
          <a:lstStyle/>
          <a:p>
            <a:pPr eaLnBrk="1" hangingPunct="1">
              <a:defRPr/>
            </a:pPr>
            <a:r>
              <a:rPr lang="en-GB"/>
              <a:t>The vague proposal</a:t>
            </a:r>
          </a:p>
        </p:txBody>
      </p:sp>
      <p:sp>
        <p:nvSpPr>
          <p:cNvPr id="96259" name="Rectangle 3"/>
          <p:cNvSpPr>
            <a:spLocks noGrp="1" noChangeArrowheads="1"/>
          </p:cNvSpPr>
          <p:nvPr>
            <p:ph type="body" idx="1"/>
          </p:nvPr>
        </p:nvSpPr>
        <p:spPr>
          <a:xfrm>
            <a:off x="1981200" y="1611824"/>
            <a:ext cx="8229600" cy="1414220"/>
          </a:xfrm>
          <a:ln w="12700">
            <a:solidFill>
              <a:schemeClr val="accent4"/>
            </a:solidFill>
          </a:ln>
        </p:spPr>
        <p:txBody>
          <a:bodyPr/>
          <a:lstStyle/>
          <a:p>
            <a:pPr marL="609600" indent="-609600">
              <a:buFont typeface="Wingdings" pitchFamily="2" charset="2"/>
              <a:buAutoNum type="arabicPeriod"/>
              <a:defRPr/>
            </a:pPr>
            <a:r>
              <a:rPr lang="en-GB" dirty="0"/>
              <a:t>I want to work on better type systems for functional programming languages</a:t>
            </a:r>
          </a:p>
          <a:p>
            <a:pPr marL="609600" indent="-609600">
              <a:buFont typeface="Wingdings" pitchFamily="2" charset="2"/>
              <a:buAutoNum type="arabicPeriod"/>
              <a:defRPr/>
            </a:pPr>
            <a:r>
              <a:rPr lang="en-GB" b="1" dirty="0">
                <a:solidFill>
                  <a:srgbClr val="FF0000"/>
                </a:solidFill>
              </a:rPr>
              <a:t>Give me the money</a:t>
            </a:r>
          </a:p>
        </p:txBody>
      </p:sp>
      <p:sp>
        <p:nvSpPr>
          <p:cNvPr id="2" name="Rectangle: Rounded Corners 1">
            <a:extLst>
              <a:ext uri="{FF2B5EF4-FFF2-40B4-BE49-F238E27FC236}">
                <a16:creationId xmlns:a16="http://schemas.microsoft.com/office/drawing/2014/main" id="{22DB166E-516A-6CB9-5B6A-AA9BC32FA171}"/>
              </a:ext>
            </a:extLst>
          </p:cNvPr>
          <p:cNvSpPr/>
          <p:nvPr/>
        </p:nvSpPr>
        <p:spPr>
          <a:xfrm>
            <a:off x="2967925" y="4076054"/>
            <a:ext cx="5548393" cy="20147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a:solidFill>
                  <a:schemeClr val="bg1"/>
                </a:solidFill>
              </a:rPr>
              <a:t>You absolutely must identify the problem you are going to tackle</a:t>
            </a:r>
            <a:endParaRPr lang="en-GB" sz="3600" dirty="0">
              <a:solidFill>
                <a:schemeClr val="bg1"/>
              </a:solidFill>
            </a:endParaRPr>
          </a:p>
        </p:txBody>
      </p:sp>
      <p:sp>
        <p:nvSpPr>
          <p:cNvPr id="4" name="Speech Bubble: Rectangle with Corners Rounded 3">
            <a:extLst>
              <a:ext uri="{FF2B5EF4-FFF2-40B4-BE49-F238E27FC236}">
                <a16:creationId xmlns:a16="http://schemas.microsoft.com/office/drawing/2014/main" id="{17D4F799-9403-EEA5-D6AE-49BB391AA925}"/>
              </a:ext>
            </a:extLst>
          </p:cNvPr>
          <p:cNvSpPr/>
          <p:nvPr/>
        </p:nvSpPr>
        <p:spPr>
          <a:xfrm>
            <a:off x="7613542" y="433953"/>
            <a:ext cx="3386380" cy="833034"/>
          </a:xfrm>
          <a:prstGeom prst="wedgeRoundRectCallout">
            <a:avLst>
              <a:gd name="adj1" fmla="val -53223"/>
              <a:gd name="adj2" fmla="val 92267"/>
              <a:gd name="adj3" fmla="val 16667"/>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accent4"/>
                </a:solidFill>
              </a:rPr>
              <a:t>So what? Why should I care?</a:t>
            </a:r>
          </a:p>
        </p:txBody>
      </p:sp>
    </p:spTree>
    <p:extLst>
      <p:ext uri="{BB962C8B-B14F-4D97-AF65-F5344CB8AC3E}">
        <p14:creationId xmlns:p14="http://schemas.microsoft.com/office/powerpoint/2010/main" val="2376740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ChangeArrowheads="1"/>
          </p:cNvSpPr>
          <p:nvPr>
            <p:ph type="title"/>
          </p:nvPr>
        </p:nvSpPr>
        <p:spPr/>
        <p:txBody>
          <a:bodyPr/>
          <a:lstStyle/>
          <a:p>
            <a:pPr eaLnBrk="1" hangingPunct="1">
              <a:defRPr/>
            </a:pPr>
            <a:r>
              <a:rPr lang="en-GB"/>
              <a:t>Identifying the problem</a:t>
            </a:r>
          </a:p>
        </p:txBody>
      </p:sp>
      <p:sp>
        <p:nvSpPr>
          <p:cNvPr id="97283" name="Rectangle 3"/>
          <p:cNvSpPr>
            <a:spLocks noGrp="1" noChangeArrowheads="1"/>
          </p:cNvSpPr>
          <p:nvPr>
            <p:ph type="body" idx="1"/>
          </p:nvPr>
        </p:nvSpPr>
        <p:spPr/>
        <p:txBody>
          <a:bodyPr/>
          <a:lstStyle/>
          <a:p>
            <a:pPr eaLnBrk="1" hangingPunct="1">
              <a:defRPr/>
            </a:pPr>
            <a:r>
              <a:rPr lang="en-GB" dirty="0"/>
              <a:t>What </a:t>
            </a:r>
            <a:r>
              <a:rPr lang="en-GB" b="1" dirty="0">
                <a:solidFill>
                  <a:srgbClr val="FF0000"/>
                </a:solidFill>
              </a:rPr>
              <a:t>IS</a:t>
            </a:r>
            <a:r>
              <a:rPr lang="en-GB" dirty="0">
                <a:solidFill>
                  <a:srgbClr val="FF9966"/>
                </a:solidFill>
              </a:rPr>
              <a:t> </a:t>
            </a:r>
            <a:r>
              <a:rPr lang="en-GB" dirty="0"/>
              <a:t>the problem?</a:t>
            </a:r>
          </a:p>
          <a:p>
            <a:pPr eaLnBrk="1" hangingPunct="1">
              <a:defRPr/>
            </a:pPr>
            <a:r>
              <a:rPr lang="en-GB" dirty="0"/>
              <a:t>Is it an </a:t>
            </a:r>
            <a:r>
              <a:rPr lang="en-GB" b="1" dirty="0">
                <a:solidFill>
                  <a:srgbClr val="FF0000"/>
                </a:solidFill>
              </a:rPr>
              <a:t>interesting</a:t>
            </a:r>
            <a:r>
              <a:rPr lang="en-GB" dirty="0"/>
              <a:t> problem?  That is, is it research at all?</a:t>
            </a:r>
          </a:p>
          <a:p>
            <a:pPr eaLnBrk="1" hangingPunct="1">
              <a:defRPr/>
            </a:pPr>
            <a:r>
              <a:rPr lang="en-GB" dirty="0"/>
              <a:t>Is it an </a:t>
            </a:r>
            <a:r>
              <a:rPr lang="en-GB" b="1" dirty="0">
                <a:solidFill>
                  <a:srgbClr val="FF0000"/>
                </a:solidFill>
              </a:rPr>
              <a:t>important</a:t>
            </a:r>
            <a:r>
              <a:rPr lang="en-GB" dirty="0"/>
              <a:t> problem?  That is, would anyone care if you solved it?  (EPSRC-speak: “impact”)</a:t>
            </a:r>
          </a:p>
          <a:p>
            <a:pPr eaLnBrk="1" hangingPunct="1">
              <a:defRPr/>
            </a:pPr>
            <a:r>
              <a:rPr lang="en-GB" dirty="0"/>
              <a:t>Having a "customer" helps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GB" dirty="0"/>
              <a:t>Novelty is not enough</a:t>
            </a:r>
          </a:p>
        </p:txBody>
      </p:sp>
      <p:sp>
        <p:nvSpPr>
          <p:cNvPr id="5" name="Rounded Rectangle 4"/>
          <p:cNvSpPr/>
          <p:nvPr/>
        </p:nvSpPr>
        <p:spPr>
          <a:xfrm>
            <a:off x="2279650" y="1628776"/>
            <a:ext cx="7416800" cy="4321175"/>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2800" dirty="0">
                <a:solidFill>
                  <a:schemeClr val="accent4">
                    <a:lumMod val="10000"/>
                  </a:schemeClr>
                </a:solidFill>
              </a:rPr>
              <a:t>“But in design</a:t>
            </a:r>
            <a:r>
              <a:rPr lang="en-GB" sz="2800" i="1" dirty="0">
                <a:solidFill>
                  <a:schemeClr val="accent4">
                    <a:lumMod val="10000"/>
                  </a:schemeClr>
                </a:solidFill>
              </a:rPr>
              <a:t>, </a:t>
            </a:r>
            <a:r>
              <a:rPr lang="en-GB" sz="2800" dirty="0">
                <a:solidFill>
                  <a:schemeClr val="accent4">
                    <a:lumMod val="10000"/>
                  </a:schemeClr>
                </a:solidFill>
              </a:rPr>
              <a:t>in </a:t>
            </a:r>
            <a:r>
              <a:rPr lang="en-GB" sz="3200" dirty="0">
                <a:solidFill>
                  <a:schemeClr val="accent4">
                    <a:lumMod val="10000"/>
                  </a:schemeClr>
                </a:solidFill>
              </a:rPr>
              <a:t>contrast with (natural) science</a:t>
            </a:r>
            <a:r>
              <a:rPr lang="en-GB" sz="3200" i="1" dirty="0">
                <a:solidFill>
                  <a:schemeClr val="accent4">
                    <a:lumMod val="10000"/>
                  </a:schemeClr>
                </a:solidFill>
              </a:rPr>
              <a:t>, novelty in itself has no merit.</a:t>
            </a:r>
          </a:p>
          <a:p>
            <a:pPr algn="ctr">
              <a:defRPr/>
            </a:pPr>
            <a:endParaRPr lang="en-GB" sz="3200" i="1" dirty="0">
              <a:solidFill>
                <a:schemeClr val="accent4">
                  <a:lumMod val="10000"/>
                </a:schemeClr>
              </a:solidFill>
            </a:endParaRPr>
          </a:p>
          <a:p>
            <a:pPr algn="ctr">
              <a:defRPr/>
            </a:pPr>
            <a:r>
              <a:rPr lang="en-GB" sz="3200" dirty="0">
                <a:solidFill>
                  <a:schemeClr val="accent4">
                    <a:lumMod val="10000"/>
                  </a:schemeClr>
                </a:solidFill>
              </a:rPr>
              <a:t>If we recognize our artefacts as tools, we test them by their usefulness and their costs, not their novelty.”</a:t>
            </a:r>
            <a:endParaRPr lang="en-GB" sz="2800" dirty="0">
              <a:solidFill>
                <a:schemeClr val="accent4">
                  <a:lumMod val="10000"/>
                </a:schemeClr>
              </a:solidFill>
            </a:endParaRPr>
          </a:p>
          <a:p>
            <a:pPr>
              <a:defRPr/>
            </a:pPr>
            <a:endParaRPr lang="en-GB" sz="2800" dirty="0">
              <a:solidFill>
                <a:schemeClr val="accent4">
                  <a:lumMod val="10000"/>
                </a:schemeClr>
              </a:solidFill>
            </a:endParaRPr>
          </a:p>
          <a:p>
            <a:pPr algn="ctr">
              <a:defRPr/>
            </a:pPr>
            <a:r>
              <a:rPr lang="en-GB" dirty="0">
                <a:solidFill>
                  <a:schemeClr val="accent4">
                    <a:lumMod val="10000"/>
                  </a:schemeClr>
                </a:solidFill>
              </a:rPr>
              <a:t>Fred Brooks “The Computer Scientist as </a:t>
            </a:r>
            <a:r>
              <a:rPr lang="en-GB" dirty="0" err="1">
                <a:solidFill>
                  <a:schemeClr val="accent4">
                    <a:lumMod val="10000"/>
                  </a:schemeClr>
                </a:solidFill>
              </a:rPr>
              <a:t>Toolsmith</a:t>
            </a:r>
            <a:r>
              <a:rPr lang="en-GB" dirty="0">
                <a:solidFill>
                  <a:schemeClr val="accent4">
                    <a:lumMod val="10000"/>
                  </a:schemeClr>
                </a:solidFill>
              </a:rPr>
              <a:t>”, </a:t>
            </a:r>
            <a:r>
              <a:rPr lang="en-GB" dirty="0" err="1">
                <a:solidFill>
                  <a:schemeClr val="accent4">
                    <a:lumMod val="10000"/>
                  </a:schemeClr>
                </a:solidFill>
              </a:rPr>
              <a:t>Comm</a:t>
            </a:r>
            <a:r>
              <a:rPr lang="en-GB" dirty="0">
                <a:solidFill>
                  <a:schemeClr val="accent4">
                    <a:lumMod val="10000"/>
                  </a:schemeClr>
                </a:solidFill>
              </a:rPr>
              <a:t> ACM 39(5), March 1996</a:t>
            </a:r>
            <a:endParaRPr lang="en-GB" sz="2000" dirty="0">
              <a:solidFill>
                <a:schemeClr val="accent4">
                  <a:lumMod val="10000"/>
                </a:schemeClr>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GB" dirty="0"/>
              <a:t>A fractal subject</a:t>
            </a:r>
          </a:p>
        </p:txBody>
      </p:sp>
      <p:sp>
        <p:nvSpPr>
          <p:cNvPr id="3" name="Content Placeholder 2"/>
          <p:cNvSpPr>
            <a:spLocks noGrp="1"/>
          </p:cNvSpPr>
          <p:nvPr>
            <p:ph idx="1"/>
          </p:nvPr>
        </p:nvSpPr>
        <p:spPr>
          <a:xfrm>
            <a:off x="914400" y="1341438"/>
            <a:ext cx="9307513" cy="4533900"/>
          </a:xfrm>
        </p:spPr>
        <p:txBody>
          <a:bodyPr/>
          <a:lstStyle/>
          <a:p>
            <a:pPr eaLnBrk="1" hangingPunct="1">
              <a:defRPr/>
            </a:pPr>
            <a:r>
              <a:rPr lang="en-GB" dirty="0"/>
              <a:t>Computer Science is a fractal subject</a:t>
            </a:r>
          </a:p>
          <a:p>
            <a:pPr eaLnBrk="1" hangingPunct="1">
              <a:defRPr/>
            </a:pPr>
            <a:r>
              <a:rPr lang="en-GB" dirty="0"/>
              <a:t>Wherever you dig, the subject ramifies ahead of you</a:t>
            </a:r>
          </a:p>
          <a:p>
            <a:pPr eaLnBrk="1" hangingPunct="1">
              <a:defRPr/>
            </a:pPr>
            <a:r>
              <a:rPr lang="en-GB" dirty="0"/>
              <a:t>Good things:</a:t>
            </a:r>
          </a:p>
          <a:p>
            <a:pPr lvl="1" eaLnBrk="1" hangingPunct="1">
              <a:defRPr/>
            </a:pPr>
            <a:r>
              <a:rPr lang="en-GB" dirty="0"/>
              <a:t>Less competition to be the first to publish</a:t>
            </a:r>
          </a:p>
          <a:p>
            <a:pPr lvl="1" eaLnBrk="1" hangingPunct="1">
              <a:defRPr/>
            </a:pPr>
            <a:r>
              <a:rPr lang="en-GB" dirty="0"/>
              <a:t>More collegial, collaborative</a:t>
            </a:r>
          </a:p>
          <a:p>
            <a:pPr lvl="1" eaLnBrk="1" hangingPunct="1">
              <a:defRPr/>
            </a:pPr>
            <a:r>
              <a:rPr lang="en-GB" dirty="0"/>
              <a:t>Easy to find your “own patch”</a:t>
            </a:r>
          </a:p>
          <a:p>
            <a:pPr eaLnBrk="1" hangingPunct="1">
              <a:defRPr/>
            </a:pPr>
            <a:r>
              <a:rPr lang="en-GB" dirty="0"/>
              <a:t>Bad things</a:t>
            </a:r>
          </a:p>
          <a:p>
            <a:pPr lvl="1" eaLnBrk="1" hangingPunct="1">
              <a:defRPr/>
            </a:pPr>
            <a:r>
              <a:rPr lang="en-GB" dirty="0"/>
              <a:t>You can dig forever</a:t>
            </a:r>
          </a:p>
          <a:p>
            <a:pPr lvl="1" eaLnBrk="1" hangingPunct="1">
              <a:defRPr/>
            </a:pPr>
            <a:r>
              <a:rPr lang="en-GB" dirty="0"/>
              <a:t> Easy to be self-indulgent</a:t>
            </a:r>
          </a:p>
        </p:txBody>
      </p:sp>
    </p:spTree>
  </p:cSld>
  <p:clrMapOvr>
    <a:masterClrMapping/>
  </p:clrMapOvr>
</p:sld>
</file>

<file path=ppt/theme/theme1.xml><?xml version="1.0" encoding="utf-8"?>
<a:theme xmlns:a="http://schemas.openxmlformats.org/drawingml/2006/main" name="White Template">
  <a:themeElements>
    <a:clrScheme name="Brand Template Teal (White Bak)">
      <a:dk1>
        <a:srgbClr val="000000"/>
      </a:dk1>
      <a:lt1>
        <a:srgbClr val="FFFFFF"/>
      </a:lt1>
      <a:dk2>
        <a:srgbClr val="274B47"/>
      </a:dk2>
      <a:lt2>
        <a:srgbClr val="E6E6E6"/>
      </a:lt2>
      <a:accent1>
        <a:srgbClr val="008575"/>
      </a:accent1>
      <a:accent2>
        <a:srgbClr val="274B47"/>
      </a:accent2>
      <a:accent3>
        <a:srgbClr val="D83B01"/>
      </a:accent3>
      <a:accent4>
        <a:srgbClr val="0078D4"/>
      </a:accent4>
      <a:accent5>
        <a:srgbClr val="8661C5"/>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Teal_Consumer_2019_03.potx" id="{D4FA0201-5373-4E4A-A972-F6CD4943A710}" vid="{116F102D-D2B9-4A57-A0A9-767ABB10F0C5}"/>
    </a:ext>
  </a:extLst>
</a:theme>
</file>

<file path=ppt/theme/theme2.xml><?xml version="1.0" encoding="utf-8"?>
<a:theme xmlns:a="http://schemas.openxmlformats.org/drawingml/2006/main" name="Black Template">
  <a:themeElements>
    <a:clrScheme name="Brand Template Teal (Black Bak)">
      <a:dk1>
        <a:srgbClr val="000000"/>
      </a:dk1>
      <a:lt1>
        <a:srgbClr val="FFFFFF"/>
      </a:lt1>
      <a:dk2>
        <a:srgbClr val="274B47"/>
      </a:dk2>
      <a:lt2>
        <a:srgbClr val="E6E6E6"/>
      </a:lt2>
      <a:accent1>
        <a:srgbClr val="008575"/>
      </a:accent1>
      <a:accent2>
        <a:srgbClr val="30E5D0"/>
      </a:accent2>
      <a:accent3>
        <a:srgbClr val="FFB900"/>
      </a:accent3>
      <a:accent4>
        <a:srgbClr val="0078D4"/>
      </a:accent4>
      <a:accent5>
        <a:srgbClr val="D83B01"/>
      </a:accent5>
      <a:accent6>
        <a:srgbClr val="E6E6E6"/>
      </a:accent6>
      <a:hlink>
        <a:srgbClr val="30E5D0"/>
      </a:hlink>
      <a:folHlink>
        <a:srgbClr val="30E5D0"/>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Teal_Consumer_2019_03.potx" id="{D4FA0201-5373-4E4A-A972-F6CD4943A710}" vid="{78995AA5-3A72-4333-8CE5-88089F51C6E3}"/>
    </a:ext>
  </a:extLst>
</a:theme>
</file>

<file path=ppt/theme/theme3.xml><?xml version="1.0" encoding="utf-8"?>
<a:theme xmlns:a="http://schemas.openxmlformats.org/drawingml/2006/main" name="2_Office Theme">
  <a:themeElements>
    <a:clrScheme name="Future Decoded Colours">
      <a:dk1>
        <a:srgbClr val="FFFFFF"/>
      </a:dk1>
      <a:lt1>
        <a:sysClr val="window" lastClr="FFFFFF"/>
      </a:lt1>
      <a:dk2>
        <a:srgbClr val="FFFFFF"/>
      </a:dk2>
      <a:lt2>
        <a:srgbClr val="FFFFFF"/>
      </a:lt2>
      <a:accent1>
        <a:srgbClr val="4668C5"/>
      </a:accent1>
      <a:accent2>
        <a:srgbClr val="505050"/>
      </a:accent2>
      <a:accent3>
        <a:srgbClr val="002050"/>
      </a:accent3>
      <a:accent4>
        <a:srgbClr val="000000"/>
      </a:accent4>
      <a:accent5>
        <a:srgbClr val="0072C4"/>
      </a:accent5>
      <a:accent6>
        <a:srgbClr val="6DC2E9"/>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D9FAF4CD5AD2F4B99B5B2414089ABF7" ma:contentTypeVersion="14" ma:contentTypeDescription="Create a new document." ma:contentTypeScope="" ma:versionID="15419eb272c8997d22174cab72b81ac5">
  <xsd:schema xmlns:xsd="http://www.w3.org/2001/XMLSchema" xmlns:xs="http://www.w3.org/2001/XMLSchema" xmlns:p="http://schemas.microsoft.com/office/2006/metadata/properties" xmlns:ns2="dcf5ddc1-fb1d-440f-849a-6450bddbaed7" xmlns:ns3="965de625-df5b-42e9-a277-2113da4f1195" targetNamespace="http://schemas.microsoft.com/office/2006/metadata/properties" ma:root="true" ma:fieldsID="366f960d0717a06e650b8dd07cd5f805" ns2:_="" ns3:_="">
    <xsd:import namespace="dcf5ddc1-fb1d-440f-849a-6450bddbaed7"/>
    <xsd:import namespace="965de625-df5b-42e9-a277-2113da4f119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EventHashCode" minOccurs="0"/>
                <xsd:element ref="ns3:MediaServiceGenerationTim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f5ddc1-fb1d-440f-849a-6450bddbaed7"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65de625-df5b-42e9-a277-2113da4f119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description="" ma:hidden="true" ma:internalName="MediaServiceDateTaken" ma:readOnly="true">
      <xsd:simpleType>
        <xsd:restriction base="dms:Text"/>
      </xsd:simpleType>
    </xsd:element>
    <xsd:element name="MediaServiceAutoTags" ma:index="15" nillable="true" ma:displayName="MediaServiceAutoTags" ma:description="" ma:internalName="MediaServiceAutoTags" ma:readOnly="true">
      <xsd:simpleType>
        <xsd:restriction base="dms:Text"/>
      </xsd:simpleType>
    </xsd:element>
    <xsd:element name="MediaServiceOCR" ma:index="16" nillable="true" ma:displayName="MediaServiceOCR" ma:description="" ma:internalName="MediaServiceOCR" ma:readOnly="true">
      <xsd:simpleType>
        <xsd:restriction base="dms:Note">
          <xsd:maxLength value="255"/>
        </xsd:restriction>
      </xsd:simpleType>
    </xsd:element>
    <xsd:element name="MediaServiceLocation" ma:index="17" nillable="true" ma:displayName="MediaServiceLocation" ma:description="" ma:internalName="MediaServiceLocation"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fals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965de625-df5b-42e9-a277-2113da4f1195"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D6E8507-83AD-47A8-801E-5D88A2B079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cf5ddc1-fb1d-440f-849a-6450bddbaed7"/>
    <ds:schemaRef ds:uri="965de625-df5b-42e9-a277-2113da4f11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965de625-df5b-42e9-a277-2113da4f1195"/>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dcf5ddc1-fb1d-440f-849a-6450bddbaed7"/>
    <ds:schemaRef ds:uri="http://www.w3.org/XML/1998/namespac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White Template</Template>
  <TotalTime>6027</TotalTime>
  <Words>1882</Words>
  <Application>Microsoft Office PowerPoint</Application>
  <PresentationFormat>Widescreen</PresentationFormat>
  <Paragraphs>195</Paragraphs>
  <Slides>34</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34</vt:i4>
      </vt:variant>
    </vt:vector>
  </HeadingPairs>
  <TitlesOfParts>
    <vt:vector size="43" baseType="lpstr">
      <vt:lpstr>Arial</vt:lpstr>
      <vt:lpstr>Consolas</vt:lpstr>
      <vt:lpstr>Segoe UI</vt:lpstr>
      <vt:lpstr>Segoe UI Light</vt:lpstr>
      <vt:lpstr>Segoe UI Semibold</vt:lpstr>
      <vt:lpstr>Wingdings</vt:lpstr>
      <vt:lpstr>White Template</vt:lpstr>
      <vt:lpstr>Black Template</vt:lpstr>
      <vt:lpstr>2_Office Theme</vt:lpstr>
      <vt:lpstr>How to write a grant proposal ...that gets funded</vt:lpstr>
      <vt:lpstr>The state of play</vt:lpstr>
      <vt:lpstr>Audience</vt:lpstr>
      <vt:lpstr>The vague proposal</vt:lpstr>
      <vt:lpstr>The vague proposal</vt:lpstr>
      <vt:lpstr>The vague proposal</vt:lpstr>
      <vt:lpstr>Identifying the problem</vt:lpstr>
      <vt:lpstr>Novelty is not enough</vt:lpstr>
      <vt:lpstr>A fractal subject</vt:lpstr>
      <vt:lpstr>Only by cutting</vt:lpstr>
      <vt:lpstr>The aspirational proposal</vt:lpstr>
      <vt:lpstr>The aspirational proposal</vt:lpstr>
      <vt:lpstr>Climbing the mountain</vt:lpstr>
      <vt:lpstr>Your idea</vt:lpstr>
      <vt:lpstr>Blowing your own trumpet</vt:lpstr>
      <vt:lpstr>Blowing your own trumpet</vt:lpstr>
      <vt:lpstr>Blowing your own trumpet</vt:lpstr>
      <vt:lpstr>The I’ll-work-on-it proposal</vt:lpstr>
      <vt:lpstr>The I’ll-work-on-it proposal</vt:lpstr>
      <vt:lpstr>Suspicious phrases</vt:lpstr>
      <vt:lpstr>Good phrases</vt:lpstr>
      <vt:lpstr>Related work</vt:lpstr>
      <vt:lpstr>Methodology and work plan</vt:lpstr>
      <vt:lpstr>The ideal proposal</vt:lpstr>
      <vt:lpstr>The ideal proposal</vt:lpstr>
      <vt:lpstr>The Heilmeier Catechism</vt:lpstr>
      <vt:lpstr>The Most Important Thing</vt:lpstr>
      <vt:lpstr>Writing a proposal</vt:lpstr>
      <vt:lpstr>Help each other</vt:lpstr>
      <vt:lpstr>Attitude</vt:lpstr>
      <vt:lpstr>Educate your readers</vt:lpstr>
      <vt:lpstr>Nominated reviewers</vt:lpstr>
      <vt:lpstr>Know your funding agency</vt:lpstr>
      <vt:lpstr>Good news</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Shaping our children’s education in computing</dc:title>
  <dc:subject>&lt;Event name&gt;</dc:subject>
  <dc:creator>Louise Zhang</dc:creator>
  <cp:keywords/>
  <dc:description/>
  <cp:lastModifiedBy>Simon Peyton Jones</cp:lastModifiedBy>
  <cp:revision>100</cp:revision>
  <dcterms:created xsi:type="dcterms:W3CDTF">2019-08-29T21:20:40Z</dcterms:created>
  <dcterms:modified xsi:type="dcterms:W3CDTF">2023-03-24T18:32:48Z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0x010100BD9FAF4CD5AD2F4B99B5B2414089ABF7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